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4" r:id="rId3"/>
    <p:sldId id="285" r:id="rId4"/>
    <p:sldId id="28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63" r:id="rId18"/>
    <p:sldId id="265" r:id="rId19"/>
    <p:sldId id="268" r:id="rId20"/>
    <p:sldId id="262" r:id="rId21"/>
    <p:sldId id="282" r:id="rId22"/>
    <p:sldId id="264" r:id="rId23"/>
    <p:sldId id="279" r:id="rId24"/>
    <p:sldId id="266" r:id="rId25"/>
    <p:sldId id="267" r:id="rId26"/>
    <p:sldId id="270" r:id="rId27"/>
    <p:sldId id="271" r:id="rId28"/>
    <p:sldId id="301" r:id="rId29"/>
    <p:sldId id="269" r:id="rId30"/>
    <p:sldId id="275" r:id="rId31"/>
    <p:sldId id="283" r:id="rId32"/>
    <p:sldId id="272" r:id="rId33"/>
    <p:sldId id="274" r:id="rId34"/>
    <p:sldId id="276" r:id="rId35"/>
    <p:sldId id="277" r:id="rId36"/>
    <p:sldId id="278" r:id="rId37"/>
    <p:sldId id="261" r:id="rId38"/>
    <p:sldId id="259" r:id="rId39"/>
    <p:sldId id="273" r:id="rId40"/>
    <p:sldId id="280" r:id="rId41"/>
    <p:sldId id="28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106" d="100"/>
          <a:sy n="106" d="100"/>
        </p:scale>
        <p:origin x="-166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396250-1F94-46EB-9F17-9DD6E8423F9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396250-1F94-46EB-9F17-9DD6E8423F9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396250-1F94-46EB-9F17-9DD6E8423F9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396250-1F94-46EB-9F17-9DD6E8423F9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396250-1F94-46EB-9F17-9DD6E8423F9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396250-1F94-46EB-9F17-9DD6E8423F9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96250-1F94-46EB-9F17-9DD6E8423F9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96250-1F94-46EB-9F17-9DD6E8423F9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96250-1F94-46EB-9F17-9DD6E8423F9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396250-1F94-46EB-9F17-9DD6E8423F9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396250-1F94-46EB-9F17-9DD6E8423F9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7E9AB1-0190-42D3-900B-C8A8813CB1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396250-1F94-46EB-9F17-9DD6E8423F9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E9AB1-0190-42D3-900B-C8A8813CB1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58.jpe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6800" y="2895600"/>
            <a:ext cx="6934200" cy="1752600"/>
          </a:xfrm>
        </p:spPr>
        <p:txBody>
          <a:bodyPr>
            <a:normAutofit/>
          </a:bodyPr>
          <a:lstStyle/>
          <a:p>
            <a:endParaRPr lang="en-US" dirty="0"/>
          </a:p>
          <a:p>
            <a:r>
              <a:rPr lang="en-US" b="1" dirty="0">
                <a:solidFill>
                  <a:srgbClr val="002060"/>
                </a:solidFill>
              </a:rPr>
              <a:t>Monthly Report – </a:t>
            </a:r>
            <a:r>
              <a:rPr lang="en-US" b="1" dirty="0" smtClean="0">
                <a:solidFill>
                  <a:srgbClr val="002060"/>
                </a:solidFill>
              </a:rPr>
              <a:t>August 2026</a:t>
            </a:r>
            <a:endParaRPr lang="en-US" b="1" dirty="0">
              <a:solidFill>
                <a:srgbClr val="002060"/>
              </a:solidFill>
            </a:endParaRPr>
          </a:p>
        </p:txBody>
      </p:sp>
      <p:sp>
        <p:nvSpPr>
          <p:cNvPr id="4" name="Footer Placeholder 3"/>
          <p:cNvSpPr>
            <a:spLocks noGrp="1"/>
          </p:cNvSpPr>
          <p:nvPr>
            <p:ph type="ftr" sz="quarter" idx="11"/>
          </p:nvPr>
        </p:nvSpPr>
        <p:spPr/>
        <p:txBody>
          <a:bodyPr/>
          <a:lstStyle/>
          <a:p>
            <a:r>
              <a:rPr lang="en-US"/>
              <a:t>JSSLC</a:t>
            </a:r>
          </a:p>
        </p:txBody>
      </p:sp>
      <p:pic>
        <p:nvPicPr>
          <p:cNvPr id="1026" name="Picture 2"/>
          <p:cNvPicPr>
            <a:picLocks noChangeAspect="1" noChangeArrowheads="1"/>
          </p:cNvPicPr>
          <p:nvPr/>
        </p:nvPicPr>
        <p:blipFill>
          <a:blip r:embed="rId2"/>
          <a:srcRect/>
          <a:stretch>
            <a:fillRect/>
          </a:stretch>
        </p:blipFill>
        <p:spPr bwMode="auto">
          <a:xfrm>
            <a:off x="2057400" y="685802"/>
            <a:ext cx="5200650" cy="1946761"/>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304800" y="1219200"/>
            <a:ext cx="8305800" cy="639762"/>
          </a:xfrm>
        </p:spPr>
        <p:txBody>
          <a:bodyPr>
            <a:noAutofit/>
          </a:bodyPr>
          <a:lstStyle/>
          <a:p>
            <a:pPr lvl="0" algn="ctr"/>
            <a:r>
              <a:rPr lang="en-IN" sz="1200" dirty="0" smtClean="0"/>
              <a:t>Inauguration of </a:t>
            </a:r>
            <a:r>
              <a:rPr lang="en-IN" sz="1200" dirty="0" err="1" smtClean="0"/>
              <a:t>Deeksharambh</a:t>
            </a:r>
            <a:r>
              <a:rPr lang="en-IN" sz="1200" dirty="0" smtClean="0"/>
              <a:t> - 2026 by Sri. </a:t>
            </a:r>
            <a:r>
              <a:rPr lang="en-IN" sz="1200" dirty="0" err="1" smtClean="0"/>
              <a:t>Shivaprasad</a:t>
            </a:r>
            <a:r>
              <a:rPr lang="en-IN" sz="1200" dirty="0" smtClean="0"/>
              <a:t> </a:t>
            </a:r>
            <a:r>
              <a:rPr lang="en-IN" sz="1200" dirty="0" err="1" smtClean="0"/>
              <a:t>Shantanagoudar</a:t>
            </a:r>
            <a:r>
              <a:rPr lang="en-IN" sz="1200" dirty="0" smtClean="0"/>
              <a:t>, Advocate, Bangalore, </a:t>
            </a:r>
            <a:r>
              <a:rPr lang="en-IN" sz="1200" dirty="0" smtClean="0"/>
              <a:t> Dr</a:t>
            </a:r>
            <a:r>
              <a:rPr lang="en-IN" sz="1200" dirty="0" smtClean="0"/>
              <a:t>. C.G. </a:t>
            </a:r>
            <a:r>
              <a:rPr lang="en-IN" sz="1200" dirty="0" err="1" smtClean="0"/>
              <a:t>Betsurmath</a:t>
            </a:r>
            <a:r>
              <a:rPr lang="en-IN" sz="1200" dirty="0" smtClean="0"/>
              <a:t>, Executive Secretary, </a:t>
            </a:r>
            <a:r>
              <a:rPr lang="en-IN" sz="1200" dirty="0" smtClean="0"/>
              <a:t> JSS </a:t>
            </a:r>
            <a:r>
              <a:rPr lang="en-IN" sz="1200" dirty="0" err="1" smtClean="0"/>
              <a:t>Mahavidyapeetha</a:t>
            </a:r>
            <a:r>
              <a:rPr lang="en-IN" sz="1200" dirty="0" smtClean="0"/>
              <a:t>, </a:t>
            </a:r>
            <a:r>
              <a:rPr lang="en-IN" sz="1200" dirty="0" err="1" smtClean="0"/>
              <a:t>Mysuru</a:t>
            </a:r>
            <a:r>
              <a:rPr lang="en-IN" sz="1200" dirty="0" smtClean="0"/>
              <a:t>, and Sri. H.N. </a:t>
            </a:r>
            <a:r>
              <a:rPr lang="en-IN" sz="1200" dirty="0" err="1" smtClean="0"/>
              <a:t>Venkatesh</a:t>
            </a:r>
            <a:r>
              <a:rPr lang="en-IN" sz="1200" dirty="0" smtClean="0"/>
              <a:t> (Law Guide), Advocate, </a:t>
            </a:r>
            <a:r>
              <a:rPr lang="en-IN" sz="1200" dirty="0" err="1" smtClean="0"/>
              <a:t>Mysuru</a:t>
            </a:r>
            <a:r>
              <a:rPr lang="en-IN" sz="1200" dirty="0" smtClean="0"/>
              <a:t>  on 01-08-26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676400" y="1981200"/>
            <a:ext cx="5943600" cy="3978574"/>
          </a:xfrm>
          <a:prstGeom prst="rect">
            <a:avLst/>
          </a:prstGeom>
          <a:noFill/>
        </p:spPr>
      </p:pic>
    </p:spTree>
    <p:extLst>
      <p:ext uri="{BB962C8B-B14F-4D97-AF65-F5344CB8AC3E}">
        <p14:creationId xmlns="" xmlns:p14="http://schemas.microsoft.com/office/powerpoint/2010/main" val="2188108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Ice – breaking session on 03-08-26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2286000"/>
            <a:ext cx="3581386" cy="2686040"/>
          </a:xfrm>
          <a:prstGeom prst="rect">
            <a:avLst/>
          </a:prstGeom>
          <a:noFill/>
        </p:spPr>
      </p:pic>
      <p:pic>
        <p:nvPicPr>
          <p:cNvPr id="12"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800600" y="2286000"/>
            <a:ext cx="3672408" cy="2743200"/>
          </a:xfrm>
          <a:prstGeom prst="rect">
            <a:avLst/>
          </a:prstGeom>
          <a:noFill/>
        </p:spPr>
      </p:pic>
    </p:spTree>
    <p:extLst>
      <p:ext uri="{BB962C8B-B14F-4D97-AF65-F5344CB8AC3E}">
        <p14:creationId xmlns="" xmlns:p14="http://schemas.microsoft.com/office/powerpoint/2010/main" val="218810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Lecture on Essential Life-Saving Skills</a:t>
            </a:r>
            <a:br>
              <a:rPr lang="en-IN" sz="1200" dirty="0" smtClean="0"/>
            </a:br>
            <a:r>
              <a:rPr lang="en-IN" sz="1200" dirty="0" smtClean="0"/>
              <a:t>by Dr. </a:t>
            </a:r>
            <a:r>
              <a:rPr lang="en-IN" sz="1200" dirty="0" err="1" smtClean="0"/>
              <a:t>Archana</a:t>
            </a:r>
            <a:r>
              <a:rPr lang="en-IN" sz="1200" dirty="0" smtClean="0"/>
              <a:t> S, Associate Professor, Department of Anaesthesia, and Chief Coordinator, JSS AHER </a:t>
            </a:r>
          </a:p>
          <a:p>
            <a:pPr lvl="0" algn="ctr"/>
            <a:r>
              <a:rPr lang="en-IN" sz="1200" dirty="0" smtClean="0"/>
              <a:t>on 03-08-26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55776" y="2005606"/>
            <a:ext cx="4149824" cy="4087690"/>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600200"/>
            <a:ext cx="6910086" cy="639762"/>
          </a:xfrm>
        </p:spPr>
        <p:txBody>
          <a:bodyPr>
            <a:noAutofit/>
          </a:bodyPr>
          <a:lstStyle/>
          <a:p>
            <a:pPr lvl="0" algn="ctr"/>
            <a:r>
              <a:rPr lang="en-IN" sz="1200" dirty="0" smtClean="0"/>
              <a:t>Special talk on Judiciary as a Career</a:t>
            </a:r>
            <a:br>
              <a:rPr lang="en-IN" sz="1200" dirty="0" smtClean="0"/>
            </a:br>
            <a:r>
              <a:rPr lang="en-IN" sz="1200" dirty="0" smtClean="0"/>
              <a:t>by </a:t>
            </a:r>
            <a:r>
              <a:rPr lang="en-US" sz="1200" dirty="0" smtClean="0"/>
              <a:t>Smt. </a:t>
            </a:r>
            <a:r>
              <a:rPr lang="en-US" sz="1200" dirty="0" err="1" smtClean="0"/>
              <a:t>Roopa</a:t>
            </a:r>
            <a:r>
              <a:rPr lang="en-US" sz="1200" dirty="0" smtClean="0"/>
              <a:t> K.N, VI Additional District and Sessions Judge, </a:t>
            </a:r>
            <a:r>
              <a:rPr lang="en-US" sz="1200" dirty="0" err="1" smtClean="0"/>
              <a:t>Mysuru</a:t>
            </a:r>
            <a:r>
              <a:rPr lang="en-IN" sz="1200" dirty="0" smtClean="0"/>
              <a:t> on 04-08-26</a:t>
            </a:r>
          </a:p>
          <a:p>
            <a:pPr lvl="0" algn="ct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1828800" y="2209800"/>
            <a:ext cx="5486400" cy="3885896"/>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Information on Exams, CIA and Internship on 04-08-26 </a:t>
            </a:r>
          </a:p>
          <a:p>
            <a:pPr lvl="0" algn="ctr"/>
            <a:r>
              <a:rPr lang="en-IN" sz="1200" dirty="0" smtClean="0"/>
              <a:t>by Prof. P </a:t>
            </a:r>
            <a:r>
              <a:rPr lang="en-IN" sz="1200" dirty="0" err="1" smtClean="0"/>
              <a:t>Shivananda</a:t>
            </a:r>
            <a:r>
              <a:rPr lang="en-IN" sz="1200" dirty="0" smtClean="0"/>
              <a:t> </a:t>
            </a:r>
            <a:r>
              <a:rPr lang="en-IN" sz="1200" dirty="0" err="1" smtClean="0"/>
              <a:t>Bharathi</a:t>
            </a:r>
            <a:r>
              <a:rPr lang="en-IN" sz="1200" dirty="0" smtClean="0"/>
              <a:t>, Controller of Examinations</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0400" y="2057400"/>
            <a:ext cx="2798563" cy="3796149"/>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Talk on Digital Discipline and Online Etiquette</a:t>
            </a:r>
            <a:br>
              <a:rPr lang="en-IN" sz="1200" dirty="0" smtClean="0"/>
            </a:br>
            <a:r>
              <a:rPr lang="en-IN" sz="1200" dirty="0" smtClean="0"/>
              <a:t>by </a:t>
            </a:r>
            <a:r>
              <a:rPr lang="en-US" sz="1200" dirty="0" smtClean="0"/>
              <a:t>Ms. </a:t>
            </a:r>
            <a:r>
              <a:rPr lang="en-US" sz="1200" dirty="0" err="1" smtClean="0"/>
              <a:t>Sangeetha</a:t>
            </a:r>
            <a:r>
              <a:rPr lang="en-US" sz="1200" dirty="0" smtClean="0"/>
              <a:t>, Journalist and Marketing Consultant, </a:t>
            </a:r>
            <a:r>
              <a:rPr lang="en-US" sz="1200" dirty="0" err="1" smtClean="0"/>
              <a:t>Bengaluru</a:t>
            </a:r>
            <a:r>
              <a:rPr lang="en-IN" sz="1200" dirty="0" smtClean="0"/>
              <a:t>, on 04-08-26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1500166" y="2060806"/>
            <a:ext cx="6043634" cy="3911358"/>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Interaction on the topic-From the Classroom to the World</a:t>
            </a:r>
            <a:br>
              <a:rPr lang="en-IN" sz="1200" dirty="0" smtClean="0"/>
            </a:br>
            <a:r>
              <a:rPr lang="en-IN" sz="1200" dirty="0" smtClean="0"/>
              <a:t>by </a:t>
            </a:r>
            <a:r>
              <a:rPr lang="en-US" sz="1200" dirty="0" err="1" smtClean="0"/>
              <a:t>Shri</a:t>
            </a:r>
            <a:r>
              <a:rPr lang="en-US" sz="1200" dirty="0" smtClean="0"/>
              <a:t>. </a:t>
            </a:r>
            <a:r>
              <a:rPr lang="en-US" sz="1200" dirty="0" err="1" smtClean="0"/>
              <a:t>Venu</a:t>
            </a:r>
            <a:r>
              <a:rPr lang="en-US" sz="1200" dirty="0" smtClean="0"/>
              <a:t> </a:t>
            </a:r>
            <a:r>
              <a:rPr lang="en-US" sz="1200" dirty="0" err="1" smtClean="0"/>
              <a:t>Rajamony</a:t>
            </a:r>
            <a:r>
              <a:rPr lang="en-US" sz="1200" dirty="0" smtClean="0"/>
              <a:t> (IFS), Professor of Diplomatic Practice, </a:t>
            </a:r>
            <a:r>
              <a:rPr lang="en-US" sz="1200" dirty="0" err="1" smtClean="0"/>
              <a:t>Jindal</a:t>
            </a:r>
            <a:r>
              <a:rPr lang="en-US" sz="1200" dirty="0" smtClean="0"/>
              <a:t> Global Law School, </a:t>
            </a:r>
            <a:r>
              <a:rPr lang="en-US" sz="1200" dirty="0" err="1" smtClean="0"/>
              <a:t>Sonipat</a:t>
            </a:r>
            <a:r>
              <a:rPr lang="en-US" sz="1200" dirty="0" smtClean="0"/>
              <a:t>, Haryana</a:t>
            </a:r>
            <a:r>
              <a:rPr lang="en-IN" sz="1200" dirty="0" smtClean="0"/>
              <a:t>, on 04-08-26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838200" y="2057400"/>
            <a:ext cx="2739882" cy="3429000"/>
          </a:xfrm>
          <a:prstGeom prst="rect">
            <a:avLst/>
          </a:prstGeom>
          <a:noFill/>
        </p:spPr>
      </p:pic>
      <p:pic>
        <p:nvPicPr>
          <p:cNvPr id="12" name="Picture 2"/>
          <p:cNvPicPr>
            <a:picLocks noGrp="1" noChangeAspect="1" noChangeArrowheads="1"/>
          </p:cNvPicPr>
          <p:nvPr>
            <p:ph idx="1"/>
          </p:nvPr>
        </p:nvPicPr>
        <p:blipFill>
          <a:blip r:embed="rId4">
            <a:extLst>
              <a:ext uri="{28A0092B-C50C-407E-A947-70E740481C1C}">
                <a14:useLocalDpi xmlns="" xmlns:a14="http://schemas.microsoft.com/office/drawing/2010/main" val="0"/>
              </a:ext>
            </a:extLst>
          </a:blip>
          <a:srcRect/>
          <a:stretch>
            <a:fillRect/>
          </a:stretch>
        </p:blipFill>
        <p:spPr bwMode="auto">
          <a:xfrm>
            <a:off x="3733800" y="2057400"/>
            <a:ext cx="4916760" cy="3429000"/>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Introduction to IQAC, NAAC and the Legal Services Clinic on 05-08-26</a:t>
            </a:r>
          </a:p>
          <a:p>
            <a:pPr lvl="0" algn="ctr"/>
            <a:r>
              <a:rPr lang="en-IN" sz="1200" dirty="0" smtClean="0"/>
              <a:t> by Dr. A T </a:t>
            </a:r>
            <a:r>
              <a:rPr lang="en-IN" sz="1200" dirty="0" err="1" smtClean="0"/>
              <a:t>Jagadish</a:t>
            </a:r>
            <a:r>
              <a:rPr lang="en-IN" sz="1200" dirty="0" smtClean="0"/>
              <a:t>, Assistant Professor</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3"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3848" y="1984484"/>
            <a:ext cx="2587352" cy="3676763"/>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Talk on Indo-Tibetan Relationship by </a:t>
            </a:r>
            <a:r>
              <a:rPr lang="en-US" sz="1200" dirty="0" smtClean="0"/>
              <a:t>Dr. </a:t>
            </a:r>
            <a:r>
              <a:rPr lang="en-US" sz="1200" dirty="0" err="1" smtClean="0"/>
              <a:t>Sonam</a:t>
            </a:r>
            <a:r>
              <a:rPr lang="en-US" sz="1200" dirty="0" smtClean="0"/>
              <a:t> </a:t>
            </a:r>
            <a:r>
              <a:rPr lang="en-US" sz="1200" dirty="0" err="1" smtClean="0"/>
              <a:t>Phuntsok</a:t>
            </a:r>
            <a:r>
              <a:rPr lang="en-US" sz="1200" dirty="0" smtClean="0"/>
              <a:t>, Chairman,</a:t>
            </a:r>
            <a:r>
              <a:rPr lang="en-IN" sz="1200" dirty="0" smtClean="0"/>
              <a:t> </a:t>
            </a:r>
            <a:r>
              <a:rPr lang="en-US" sz="1200" dirty="0" smtClean="0"/>
              <a:t>The </a:t>
            </a:r>
            <a:r>
              <a:rPr lang="en-US" sz="1200" dirty="0" err="1" smtClean="0"/>
              <a:t>Shenphen</a:t>
            </a:r>
            <a:r>
              <a:rPr lang="en-US" sz="1200" dirty="0" smtClean="0"/>
              <a:t> Charitable Trust, </a:t>
            </a:r>
            <a:r>
              <a:rPr lang="en-IN" sz="1200" dirty="0" smtClean="0"/>
              <a:t>on 05-08-26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3048000" y="2057400"/>
            <a:ext cx="3217331" cy="4040369"/>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altLang="en-US" sz="1200" dirty="0" smtClean="0"/>
              <a:t>Special Talk on </a:t>
            </a:r>
            <a:r>
              <a:rPr lang="en-US" sz="1200" dirty="0" smtClean="0"/>
              <a:t>Health</a:t>
            </a:r>
            <a:r>
              <a:rPr lang="en-IN" altLang="en-US" sz="1200" dirty="0" smtClean="0"/>
              <a:t> and Nutrition</a:t>
            </a:r>
            <a:r>
              <a:rPr lang="en-US" sz="1200" dirty="0" smtClean="0"/>
              <a:t>  </a:t>
            </a:r>
            <a:r>
              <a:rPr lang="en-IN" sz="1200" dirty="0" smtClean="0"/>
              <a:t>by </a:t>
            </a:r>
            <a:r>
              <a:rPr lang="en-US" sz="1200" dirty="0" smtClean="0"/>
              <a:t>Dr. </a:t>
            </a:r>
            <a:r>
              <a:rPr lang="en-US" sz="1200" dirty="0" err="1" smtClean="0"/>
              <a:t>Sudha</a:t>
            </a:r>
            <a:r>
              <a:rPr lang="en-US" sz="1200" dirty="0" smtClean="0"/>
              <a:t> </a:t>
            </a:r>
            <a:r>
              <a:rPr lang="en-US" sz="1200" dirty="0" err="1" smtClean="0"/>
              <a:t>Sairam</a:t>
            </a:r>
            <a:r>
              <a:rPr lang="en-US" sz="1200" dirty="0" smtClean="0"/>
              <a:t>, Assistant Professor, Department of Nutrition and Dietetics, JSS AHER, </a:t>
            </a:r>
            <a:r>
              <a:rPr lang="en-US" sz="1200" dirty="0" err="1" smtClean="0"/>
              <a:t>Mysuru</a:t>
            </a:r>
            <a:r>
              <a:rPr lang="en-US" sz="1200" dirty="0" smtClean="0"/>
              <a:t>, </a:t>
            </a:r>
            <a:r>
              <a:rPr lang="en-IN" sz="1200" dirty="0" smtClean="0"/>
              <a:t>on 06-08-26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2802469" y="1933548"/>
            <a:ext cx="3369731" cy="4231755"/>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r>
              <a:rPr lang="en-IN" sz="1200" dirty="0" smtClean="0"/>
              <a:t>Awareness on Sexual Harassment at the Workplace and Ragging</a:t>
            </a:r>
            <a:r>
              <a:rPr lang="en-US" sz="1200" dirty="0" smtClean="0"/>
              <a:t>, </a:t>
            </a:r>
            <a:r>
              <a:rPr lang="en-IN" sz="1200" dirty="0" smtClean="0"/>
              <a:t>on 06-08-26 </a:t>
            </a:r>
          </a:p>
          <a:p>
            <a:pPr lvl="0" algn="ctr"/>
            <a:r>
              <a:rPr lang="en-IN" sz="1200" dirty="0" smtClean="0"/>
              <a:t>by Professor K S Suresh, Chief Executive</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2802469" y="2057400"/>
            <a:ext cx="3271109" cy="4107904"/>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endParaRPr lang="en-IN" sz="1200" dirty="0" smtClean="0"/>
          </a:p>
          <a:p>
            <a:pPr lvl="0" algn="ctr"/>
            <a:r>
              <a:rPr lang="en-IN" sz="1200" dirty="0"/>
              <a:t>I</a:t>
            </a:r>
            <a:r>
              <a:rPr lang="en-IN" sz="1200" dirty="0" smtClean="0"/>
              <a:t>ntroduction to National Cadet Corps by </a:t>
            </a:r>
            <a:r>
              <a:rPr lang="en-US" sz="1200" dirty="0" smtClean="0"/>
              <a:t>Ms. </a:t>
            </a:r>
            <a:r>
              <a:rPr lang="en-US" sz="1200" dirty="0" err="1" smtClean="0"/>
              <a:t>Divya</a:t>
            </a:r>
            <a:r>
              <a:rPr lang="en-US" sz="1200" dirty="0" smtClean="0"/>
              <a:t> K P, Senior Girl Cadet Instructor, </a:t>
            </a:r>
            <a:r>
              <a:rPr lang="en-IN" sz="1200" dirty="0" smtClean="0"/>
              <a:t>on 06-08-26</a:t>
            </a:r>
          </a:p>
          <a:p>
            <a:pPr lvl="0" algn="ct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1752600" y="2057400"/>
            <a:ext cx="5759151" cy="4127339"/>
          </a:xfrm>
          <a:prstGeom prst="rect">
            <a:avLst/>
          </a:prstGeom>
          <a:noFill/>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endParaRPr lang="en-IN" sz="1200" dirty="0" smtClean="0"/>
          </a:p>
          <a:p>
            <a:pPr lvl="0" algn="ctr"/>
            <a:r>
              <a:rPr lang="en-IN" sz="1200" dirty="0" smtClean="0"/>
              <a:t>Talk on Core Competencies for Law Students on 07-08-26</a:t>
            </a:r>
          </a:p>
          <a:p>
            <a:pPr lvl="0" algn="ctr"/>
            <a:r>
              <a:rPr lang="en-IN" sz="1200" dirty="0" smtClean="0"/>
              <a:t> by Dr. </a:t>
            </a:r>
            <a:r>
              <a:rPr lang="en-IN" sz="1200" dirty="0" err="1" smtClean="0"/>
              <a:t>Jagadish</a:t>
            </a:r>
            <a:r>
              <a:rPr lang="en-IN" sz="1200" dirty="0" smtClean="0"/>
              <a:t> A T </a:t>
            </a:r>
            <a:r>
              <a:rPr lang="en-IN" sz="1200" dirty="0" err="1" smtClean="0"/>
              <a:t>Asssistant</a:t>
            </a:r>
            <a:r>
              <a:rPr lang="en-IN" sz="1200" dirty="0" smtClean="0"/>
              <a:t> Professor</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Content Placeholder 7"/>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1981200" y="2057400"/>
            <a:ext cx="5216525" cy="4150518"/>
          </a:xfrm>
          <a:prstGeom prst="rect">
            <a:avLst/>
          </a:prstGeom>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295400"/>
            <a:ext cx="6910086" cy="639762"/>
          </a:xfrm>
        </p:spPr>
        <p:txBody>
          <a:bodyPr>
            <a:noAutofit/>
          </a:bodyPr>
          <a:lstStyle/>
          <a:p>
            <a:pPr lvl="0" algn="ctr"/>
            <a:endParaRPr lang="en-IN" sz="1200" dirty="0" smtClean="0"/>
          </a:p>
          <a:p>
            <a:pPr lvl="0" algn="ctr"/>
            <a:r>
              <a:rPr lang="en-IN" sz="1200" dirty="0"/>
              <a:t>I</a:t>
            </a:r>
            <a:r>
              <a:rPr lang="en-IN" sz="1200" dirty="0" smtClean="0"/>
              <a:t>ntroduction of National Service Scheme on 07-08-26</a:t>
            </a:r>
          </a:p>
          <a:p>
            <a:pPr lvl="0" algn="ctr"/>
            <a:r>
              <a:rPr lang="en-IN" sz="1200" dirty="0" smtClean="0"/>
              <a:t> by Sri. Suresh Kumar, Physical Education Director</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Content Placeholder 7"/>
          <p:cNvPicPr>
            <a:picLocks noGrp="1" noChangeAspect="1"/>
          </p:cNvPicPr>
          <p:nvPr>
            <p:ph idx="1"/>
          </p:nvPr>
        </p:nvPicPr>
        <p:blipFill>
          <a:blip r:embed="rId3">
            <a:extLst>
              <a:ext uri="{28A0092B-C50C-407E-A947-70E740481C1C}">
                <a14:useLocalDpi xmlns="" xmlns:a14="http://schemas.microsoft.com/office/drawing/2010/main" val="0"/>
              </a:ext>
            </a:extLst>
          </a:blip>
          <a:srcRect/>
          <a:stretch>
            <a:fillRect/>
          </a:stretch>
        </p:blipFill>
        <p:spPr>
          <a:xfrm>
            <a:off x="1905000" y="2209800"/>
            <a:ext cx="5393690" cy="3954720"/>
          </a:xfrm>
          <a:prstGeom prst="rect">
            <a:avLst/>
          </a:prstGeom>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B50B1DC-4D68-955E-8487-CD8AE794D1C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Deeksharambh</a:t>
            </a:r>
            <a:r>
              <a:rPr lang="en-US" sz="2400" b="1" dirty="0" smtClean="0">
                <a:solidFill>
                  <a:srgbClr val="002060"/>
                </a:solidFill>
              </a:rPr>
              <a:t> (Orientation </a:t>
            </a:r>
            <a:r>
              <a:rPr lang="en-US" sz="2400" b="1" dirty="0" err="1" smtClean="0">
                <a:solidFill>
                  <a:srgbClr val="002060"/>
                </a:solidFill>
              </a:rPr>
              <a:t>Programme</a:t>
            </a:r>
            <a:r>
              <a:rPr lang="en-US" sz="2400" b="1" dirty="0" smtClean="0">
                <a:solidFill>
                  <a:srgbClr val="002060"/>
                </a:solidFill>
              </a:rPr>
              <a:t>) – 2026</a:t>
            </a:r>
            <a:endParaRPr lang="en-US" sz="2400" b="1" dirty="0">
              <a:solidFill>
                <a:srgbClr val="002060"/>
              </a:solidFill>
            </a:endParaRPr>
          </a:p>
        </p:txBody>
      </p:sp>
      <p:sp>
        <p:nvSpPr>
          <p:cNvPr id="4" name="Text Placeholder 3">
            <a:extLst>
              <a:ext uri="{FF2B5EF4-FFF2-40B4-BE49-F238E27FC236}">
                <a16:creationId xmlns="" xmlns:a16="http://schemas.microsoft.com/office/drawing/2014/main" id="{44556EB5-379F-869A-C2BA-396D619354E1}"/>
              </a:ext>
            </a:extLst>
          </p:cNvPr>
          <p:cNvSpPr>
            <a:spLocks noGrp="1"/>
          </p:cNvSpPr>
          <p:nvPr>
            <p:ph type="body" idx="1"/>
          </p:nvPr>
        </p:nvSpPr>
        <p:spPr>
          <a:xfrm>
            <a:off x="1219200" y="1524000"/>
            <a:ext cx="6910086" cy="639762"/>
          </a:xfrm>
        </p:spPr>
        <p:txBody>
          <a:bodyPr>
            <a:noAutofit/>
          </a:bodyPr>
          <a:lstStyle/>
          <a:p>
            <a:pPr lvl="0" algn="ctr"/>
            <a:endParaRPr lang="en-IN" sz="1200" dirty="0" smtClean="0"/>
          </a:p>
          <a:p>
            <a:pPr lvl="0" algn="ctr"/>
            <a:r>
              <a:rPr lang="en-IN" sz="1200" dirty="0" smtClean="0"/>
              <a:t>Legal Awareness Programme on POCSO, Prevention of Abuse and Anti-Ragging by Mr. K. </a:t>
            </a:r>
            <a:r>
              <a:rPr lang="en-IN" sz="1200" dirty="0" err="1" smtClean="0"/>
              <a:t>Madhusudhan</a:t>
            </a:r>
            <a:r>
              <a:rPr lang="en-IN" sz="1200" dirty="0" smtClean="0"/>
              <a:t>, Regional Facilitator, </a:t>
            </a:r>
            <a:r>
              <a:rPr lang="en-IN" sz="1200" dirty="0" err="1" smtClean="0"/>
              <a:t>Heartfulness</a:t>
            </a:r>
            <a:r>
              <a:rPr lang="en-IN" sz="1200" dirty="0" smtClean="0"/>
              <a:t> Institute, </a:t>
            </a:r>
            <a:r>
              <a:rPr lang="en-IN" sz="1200" dirty="0" err="1" smtClean="0"/>
              <a:t>Shri</a:t>
            </a:r>
            <a:r>
              <a:rPr lang="en-IN" sz="1200" dirty="0" smtClean="0"/>
              <a:t> </a:t>
            </a:r>
            <a:r>
              <a:rPr lang="en-IN" sz="1200" dirty="0" err="1" smtClean="0"/>
              <a:t>Anand</a:t>
            </a:r>
            <a:r>
              <a:rPr lang="en-IN" sz="1200" dirty="0" smtClean="0"/>
              <a:t> P. </a:t>
            </a:r>
            <a:r>
              <a:rPr lang="en-IN" sz="1200" dirty="0" err="1" smtClean="0"/>
              <a:t>Hogade</a:t>
            </a:r>
            <a:r>
              <a:rPr lang="en-IN" sz="1200" dirty="0" smtClean="0"/>
              <a:t>, District Judge, Fast Track Special Court-I, Mysore, </a:t>
            </a:r>
            <a:r>
              <a:rPr lang="en-IN" sz="1200" dirty="0" err="1" smtClean="0"/>
              <a:t>Shri</a:t>
            </a:r>
            <a:r>
              <a:rPr lang="en-IN" sz="1200" dirty="0" smtClean="0"/>
              <a:t> </a:t>
            </a:r>
            <a:r>
              <a:rPr lang="en-IN" sz="1200" dirty="0" err="1" smtClean="0"/>
              <a:t>Nagaraja</a:t>
            </a:r>
            <a:r>
              <a:rPr lang="en-IN" sz="1200" dirty="0" smtClean="0"/>
              <a:t> </a:t>
            </a:r>
            <a:r>
              <a:rPr lang="en-IN" sz="1200" dirty="0" err="1" smtClean="0"/>
              <a:t>Siddappa</a:t>
            </a:r>
            <a:r>
              <a:rPr lang="en-IN" sz="1200" dirty="0" smtClean="0"/>
              <a:t> </a:t>
            </a:r>
            <a:r>
              <a:rPr lang="en-IN" sz="1200" dirty="0" err="1" smtClean="0"/>
              <a:t>Ankasadoddi</a:t>
            </a:r>
            <a:r>
              <a:rPr lang="en-IN" sz="1200" dirty="0" smtClean="0"/>
              <a:t>, Senior Civil Judge and Member Secretary, District Legal Services Authority, Mysore, </a:t>
            </a:r>
            <a:r>
              <a:rPr lang="en-IN" sz="1200" dirty="0" err="1" smtClean="0"/>
              <a:t>Shri</a:t>
            </a:r>
            <a:r>
              <a:rPr lang="en-IN" sz="1200" dirty="0" smtClean="0"/>
              <a:t> </a:t>
            </a:r>
            <a:r>
              <a:rPr lang="en-IN" sz="1200" dirty="0" err="1" smtClean="0"/>
              <a:t>Santosh</a:t>
            </a:r>
            <a:r>
              <a:rPr lang="en-IN" sz="1200" dirty="0" smtClean="0"/>
              <a:t> S. </a:t>
            </a:r>
            <a:r>
              <a:rPr lang="en-IN" sz="1200" dirty="0" err="1" smtClean="0"/>
              <a:t>Nagarale</a:t>
            </a:r>
            <a:r>
              <a:rPr lang="en-IN" sz="1200" dirty="0" smtClean="0"/>
              <a:t>, Senior Advocate, </a:t>
            </a:r>
            <a:r>
              <a:rPr lang="en-IN" sz="1200" dirty="0" err="1" smtClean="0"/>
              <a:t>Hon'ble</a:t>
            </a:r>
            <a:r>
              <a:rPr lang="en-IN" sz="1200" dirty="0" smtClean="0"/>
              <a:t> High Court of Karnataka, and Legal Adviser to the </a:t>
            </a:r>
            <a:r>
              <a:rPr lang="en-IN" sz="1200" dirty="0" err="1" smtClean="0"/>
              <a:t>Hon'ble</a:t>
            </a:r>
            <a:r>
              <a:rPr lang="en-IN" sz="1200" dirty="0" smtClean="0"/>
              <a:t> Governor, </a:t>
            </a:r>
            <a:r>
              <a:rPr lang="en-IN" sz="1200" dirty="0" err="1" smtClean="0"/>
              <a:t>Shri</a:t>
            </a:r>
            <a:r>
              <a:rPr lang="en-IN" sz="1200" dirty="0" smtClean="0"/>
              <a:t> </a:t>
            </a:r>
            <a:r>
              <a:rPr lang="en-IN" sz="1200" dirty="0" err="1" smtClean="0"/>
              <a:t>Madhukar</a:t>
            </a:r>
            <a:r>
              <a:rPr lang="en-IN" sz="1200" dirty="0" smtClean="0"/>
              <a:t> </a:t>
            </a:r>
            <a:r>
              <a:rPr lang="en-IN" sz="1200" dirty="0" err="1" smtClean="0"/>
              <a:t>Deshpande</a:t>
            </a:r>
            <a:r>
              <a:rPr lang="en-IN" sz="1200" dirty="0" smtClean="0"/>
              <a:t>, Senior Advocate, </a:t>
            </a:r>
            <a:r>
              <a:rPr lang="en-IN" sz="1200" dirty="0" err="1" smtClean="0"/>
              <a:t>Hon'ble</a:t>
            </a:r>
            <a:r>
              <a:rPr lang="en-IN" sz="1200" dirty="0" smtClean="0"/>
              <a:t> High Court of Karnataka, and </a:t>
            </a:r>
            <a:r>
              <a:rPr lang="en-IN" sz="1200" dirty="0" err="1" smtClean="0"/>
              <a:t>Shri</a:t>
            </a:r>
            <a:r>
              <a:rPr lang="en-IN" sz="1200" dirty="0" smtClean="0"/>
              <a:t> S. </a:t>
            </a:r>
            <a:r>
              <a:rPr lang="en-IN" sz="1200" dirty="0" err="1" smtClean="0"/>
              <a:t>Lokesh</a:t>
            </a:r>
            <a:r>
              <a:rPr lang="en-IN" sz="1200" dirty="0" smtClean="0"/>
              <a:t>, President, Bar Association, Mysore on 08-08-26</a:t>
            </a:r>
            <a:endParaRPr lang="en-IN" sz="1200" dirty="0"/>
          </a:p>
        </p:txBody>
      </p:sp>
      <p:sp>
        <p:nvSpPr>
          <p:cNvPr id="8" name="Footer Placeholder 7">
            <a:extLst>
              <a:ext uri="{FF2B5EF4-FFF2-40B4-BE49-F238E27FC236}">
                <a16:creationId xmlns="" xmlns:a16="http://schemas.microsoft.com/office/drawing/2014/main"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 xmlns:a16="http://schemas.microsoft.com/office/drawing/2014/main"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Content Placeholder 7"/>
          <p:cNvPicPr>
            <a:picLocks noGrp="1" noChangeAspect="1"/>
          </p:cNvPicPr>
          <p:nvPr>
            <p:ph idx="1"/>
          </p:nvPr>
        </p:nvPicPr>
        <p:blipFill>
          <a:blip r:embed="rId3">
            <a:extLst>
              <a:ext uri="{28A0092B-C50C-407E-A947-70E740481C1C}">
                <a14:useLocalDpi xmlns="" xmlns:a14="http://schemas.microsoft.com/office/drawing/2010/main" val="0"/>
              </a:ext>
            </a:extLst>
          </a:blip>
          <a:srcRect/>
          <a:stretch>
            <a:fillRect/>
          </a:stretch>
        </p:blipFill>
        <p:spPr>
          <a:xfrm>
            <a:off x="2286000" y="2362200"/>
            <a:ext cx="4917698" cy="3879966"/>
          </a:xfrm>
          <a:prstGeom prst="rect">
            <a:avLst/>
          </a:prstGeom>
        </p:spPr>
      </p:pic>
    </p:spTree>
    <p:extLst>
      <p:ext uri="{BB962C8B-B14F-4D97-AF65-F5344CB8AC3E}">
        <p14:creationId xmlns="" xmlns:p14="http://schemas.microsoft.com/office/powerpoint/2010/main" val="2188108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General Health Checkup</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295400"/>
            <a:ext cx="6910086" cy="639762"/>
          </a:xfrm>
        </p:spPr>
        <p:txBody>
          <a:bodyPr>
            <a:noAutofit/>
          </a:bodyPr>
          <a:lstStyle/>
          <a:p>
            <a:pPr algn="ctr"/>
            <a:r>
              <a:rPr lang="en-US" sz="1200" dirty="0" smtClean="0"/>
              <a:t>General health checkup for faculty and students, jointly  organized by NSS Cell &amp; Department of Community Medicine, JSS Medical College and Hospital, </a:t>
            </a:r>
            <a:r>
              <a:rPr lang="en-US" sz="1200" dirty="0" err="1" smtClean="0"/>
              <a:t>Mysuru</a:t>
            </a:r>
            <a:r>
              <a:rPr lang="en-US" sz="1200" dirty="0" smtClean="0"/>
              <a:t> held on 12.08.2026.</a:t>
            </a:r>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1" name="Picture 10" descr="C:\Users\JSSLC SK\Downloads\f2207f95-4520-4319-a735-f736b680ff76.jfif"/>
          <p:cNvPicPr/>
          <p:nvPr/>
        </p:nvPicPr>
        <p:blipFill>
          <a:blip r:embed="rId3" cstate="print"/>
          <a:srcRect/>
          <a:stretch>
            <a:fillRect/>
          </a:stretch>
        </p:blipFill>
        <p:spPr bwMode="auto">
          <a:xfrm>
            <a:off x="381000" y="2286000"/>
            <a:ext cx="3048000" cy="3429000"/>
          </a:xfrm>
          <a:prstGeom prst="rect">
            <a:avLst/>
          </a:prstGeom>
          <a:noFill/>
          <a:ln w="9525">
            <a:noFill/>
            <a:miter lim="800000"/>
            <a:headEnd/>
            <a:tailEnd/>
          </a:ln>
        </p:spPr>
      </p:pic>
      <p:pic>
        <p:nvPicPr>
          <p:cNvPr id="12" name="Picture 11" descr="C:\Users\JSSLC SK\Downloads\c87b350f-8699-42a3-b5d5-9966ec18c98c.jfif"/>
          <p:cNvPicPr/>
          <p:nvPr/>
        </p:nvPicPr>
        <p:blipFill>
          <a:blip r:embed="rId4" cstate="print"/>
          <a:srcRect/>
          <a:stretch>
            <a:fillRect/>
          </a:stretch>
        </p:blipFill>
        <p:spPr bwMode="auto">
          <a:xfrm>
            <a:off x="3505200" y="2286000"/>
            <a:ext cx="2590800" cy="3429000"/>
          </a:xfrm>
          <a:prstGeom prst="rect">
            <a:avLst/>
          </a:prstGeom>
          <a:noFill/>
          <a:ln w="9525">
            <a:noFill/>
            <a:miter lim="800000"/>
            <a:headEnd/>
            <a:tailEnd/>
          </a:ln>
        </p:spPr>
      </p:pic>
      <p:pic>
        <p:nvPicPr>
          <p:cNvPr id="13" name="Picture 12" descr="C:\Users\JSSLC SK\Downloads\4f71f0c3-9f42-4774-a869-2dfba862aac2.jfif"/>
          <p:cNvPicPr/>
          <p:nvPr/>
        </p:nvPicPr>
        <p:blipFill>
          <a:blip r:embed="rId5" cstate="print"/>
          <a:srcRect/>
          <a:stretch>
            <a:fillRect/>
          </a:stretch>
        </p:blipFill>
        <p:spPr bwMode="auto">
          <a:xfrm>
            <a:off x="6172200" y="2286000"/>
            <a:ext cx="2590800" cy="3429000"/>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General Health Checkup</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295400"/>
            <a:ext cx="6910086" cy="639762"/>
          </a:xfrm>
        </p:spPr>
        <p:txBody>
          <a:bodyPr>
            <a:noAutofit/>
          </a:bodyPr>
          <a:lstStyle/>
          <a:p>
            <a:pPr algn="ctr"/>
            <a:r>
              <a:rPr lang="en-US" sz="1200" dirty="0" smtClean="0"/>
              <a:t>General health checkup for faculty and students, jointly  organized by NSS Cell &amp; Department of Community Medicine, JSS Medical College and Hospital, </a:t>
            </a:r>
            <a:r>
              <a:rPr lang="en-US" sz="1200" dirty="0" err="1" smtClean="0"/>
              <a:t>Mysuru</a:t>
            </a:r>
            <a:r>
              <a:rPr lang="en-US" sz="1200" dirty="0" smtClean="0"/>
              <a:t> held on 12.08.2026.</a:t>
            </a:r>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descr="C:\Users\JSSLC SK\Downloads\af22d3fd-f112-48dd-b58c-cc847724b8a7.jfif"/>
          <p:cNvPicPr/>
          <p:nvPr/>
        </p:nvPicPr>
        <p:blipFill>
          <a:blip r:embed="rId3" cstate="print"/>
          <a:srcRect/>
          <a:stretch>
            <a:fillRect/>
          </a:stretch>
        </p:blipFill>
        <p:spPr bwMode="auto">
          <a:xfrm>
            <a:off x="3352800" y="2286000"/>
            <a:ext cx="2514600" cy="3257550"/>
          </a:xfrm>
          <a:prstGeom prst="rect">
            <a:avLst/>
          </a:prstGeom>
          <a:noFill/>
          <a:ln w="9525">
            <a:noFill/>
            <a:miter lim="800000"/>
            <a:headEnd/>
            <a:tailEnd/>
          </a:ln>
        </p:spPr>
      </p:pic>
      <p:pic>
        <p:nvPicPr>
          <p:cNvPr id="14" name="Picture 13" descr="C:\Users\JSSLC SK\Downloads\7c7759b8-8dd0-4e3b-93bf-2349c97ad6da.jfif"/>
          <p:cNvPicPr/>
          <p:nvPr/>
        </p:nvPicPr>
        <p:blipFill>
          <a:blip r:embed="rId4" cstate="print"/>
          <a:srcRect/>
          <a:stretch>
            <a:fillRect/>
          </a:stretch>
        </p:blipFill>
        <p:spPr bwMode="auto">
          <a:xfrm>
            <a:off x="533400" y="2286000"/>
            <a:ext cx="2667000" cy="3276600"/>
          </a:xfrm>
          <a:prstGeom prst="rect">
            <a:avLst/>
          </a:prstGeom>
          <a:noFill/>
          <a:ln w="9525">
            <a:noFill/>
            <a:miter lim="800000"/>
            <a:headEnd/>
            <a:tailEnd/>
          </a:ln>
        </p:spPr>
      </p:pic>
      <p:pic>
        <p:nvPicPr>
          <p:cNvPr id="15" name="Picture 14" descr="C:\Users\JSSLC SK\Downloads\8fe8a422-952e-4e39-b106-c1787e809d82.jfif"/>
          <p:cNvPicPr/>
          <p:nvPr/>
        </p:nvPicPr>
        <p:blipFill>
          <a:blip r:embed="rId5" cstate="print"/>
          <a:srcRect/>
          <a:stretch>
            <a:fillRect/>
          </a:stretch>
        </p:blipFill>
        <p:spPr bwMode="auto">
          <a:xfrm>
            <a:off x="6019800" y="2286000"/>
            <a:ext cx="2590800" cy="3276600"/>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CLAWS – National Article Writing Competition 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IN" sz="1200" dirty="0" smtClean="0"/>
              <a:t>Mr.  </a:t>
            </a:r>
            <a:r>
              <a:rPr lang="en-IN" sz="1200" dirty="0" err="1" smtClean="0"/>
              <a:t>Avik</a:t>
            </a:r>
            <a:r>
              <a:rPr lang="en-IN" sz="1200" dirty="0" smtClean="0"/>
              <a:t> </a:t>
            </a:r>
            <a:r>
              <a:rPr lang="en-IN" sz="1200" dirty="0" err="1" smtClean="0"/>
              <a:t>Sriram</a:t>
            </a:r>
            <a:r>
              <a:rPr lang="en-IN" sz="1200" dirty="0" smtClean="0"/>
              <a:t>, Final-year LL.B. student secured First Prize in the National Article Writing Competition - 2026 organised by the Commercial Lawyers Association for Welfare and Solidarity (CLAWS), conducted in Chennai on 22.08.2026</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descr="C:\Users\JSSLCLAB02\Downloads\WhatsApp Image 2026-08-22 at 04.03.07.jpeg"/>
          <p:cNvPicPr/>
          <p:nvPr/>
        </p:nvPicPr>
        <p:blipFill>
          <a:blip r:embed="rId3" cstate="print"/>
          <a:srcRect/>
          <a:stretch>
            <a:fillRect/>
          </a:stretch>
        </p:blipFill>
        <p:spPr bwMode="auto">
          <a:xfrm>
            <a:off x="3352800" y="2362200"/>
            <a:ext cx="2502107" cy="3793504"/>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Independence Day – 05.08.2026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295400"/>
            <a:ext cx="6910086" cy="639762"/>
          </a:xfrm>
        </p:spPr>
        <p:txBody>
          <a:bodyPr>
            <a:noAutofit/>
          </a:bodyPr>
          <a:lstStyle/>
          <a:p>
            <a:pPr lvl="0" algn="ctr"/>
            <a:r>
              <a:rPr lang="en-US" sz="1200" dirty="0" smtClean="0"/>
              <a:t>80</a:t>
            </a:r>
            <a:r>
              <a:rPr lang="en-US" sz="1200" baseline="30000" dirty="0" smtClean="0"/>
              <a:t>th</a:t>
            </a:r>
            <a:r>
              <a:rPr lang="en-US" sz="1200" dirty="0" smtClean="0"/>
              <a:t> Independence Day celebrated on 15.08.2026, jointly organized by the NCC Wing, NSS Cell, and Cultural Committee.  Sri. </a:t>
            </a:r>
            <a:r>
              <a:rPr lang="en-US" sz="1200" dirty="0" err="1" smtClean="0"/>
              <a:t>Thontadarya</a:t>
            </a:r>
            <a:r>
              <a:rPr lang="en-US" sz="1200" dirty="0" smtClean="0"/>
              <a:t>, Senior </a:t>
            </a:r>
            <a:r>
              <a:rPr lang="en-US" sz="1200" dirty="0" err="1" smtClean="0"/>
              <a:t>Bharatiya</a:t>
            </a:r>
            <a:r>
              <a:rPr lang="en-US" sz="1200" dirty="0" smtClean="0"/>
              <a:t> </a:t>
            </a:r>
            <a:r>
              <a:rPr lang="en-US" sz="1200" dirty="0" err="1" smtClean="0"/>
              <a:t>Janata</a:t>
            </a:r>
            <a:r>
              <a:rPr lang="en-US" sz="1200" dirty="0" smtClean="0"/>
              <a:t> Party (BJP) Leader and Former Member of the Legislative Council (MLC), </a:t>
            </a:r>
            <a:r>
              <a:rPr lang="en-US" sz="1200" dirty="0" err="1" smtClean="0"/>
              <a:t>Mysuru</a:t>
            </a:r>
            <a:r>
              <a:rPr lang="en-US" sz="1200" dirty="0" smtClean="0"/>
              <a:t> was the Chief Guest</a:t>
            </a:r>
            <a:r>
              <a:rPr lang="en-IN" sz="1200" dirty="0" smtClean="0"/>
              <a:t>. </a:t>
            </a:r>
            <a:endParaRPr lang="en-IN"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descr="C:\Users\JSSLCLAB02\Documents\AUGUST MONTHLY REPORT FILES\1000588381.jpg"/>
          <p:cNvPicPr/>
          <p:nvPr/>
        </p:nvPicPr>
        <p:blipFill>
          <a:blip r:embed="rId3"/>
          <a:srcRect/>
          <a:stretch>
            <a:fillRect/>
          </a:stretch>
        </p:blipFill>
        <p:spPr bwMode="auto">
          <a:xfrm>
            <a:off x="4114800" y="2438400"/>
            <a:ext cx="4114800" cy="3505200"/>
          </a:xfrm>
          <a:prstGeom prst="rect">
            <a:avLst/>
          </a:prstGeom>
          <a:noFill/>
          <a:ln w="9525">
            <a:noFill/>
            <a:miter lim="800000"/>
            <a:headEnd/>
            <a:tailEnd/>
          </a:ln>
        </p:spPr>
      </p:pic>
      <p:pic>
        <p:nvPicPr>
          <p:cNvPr id="10" name="Picture 9" descr="D:\Indipendance Day\WhatsApp Image 2026-08-19 at 10.59.49 AM.jpeg"/>
          <p:cNvPicPr/>
          <p:nvPr/>
        </p:nvPicPr>
        <p:blipFill>
          <a:blip r:embed="rId4" cstate="print"/>
          <a:srcRect t="19749"/>
          <a:stretch>
            <a:fillRect/>
          </a:stretch>
        </p:blipFill>
        <p:spPr bwMode="auto">
          <a:xfrm>
            <a:off x="1143000" y="2133600"/>
            <a:ext cx="2743200" cy="3823646"/>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err="1" smtClean="0">
                <a:solidFill>
                  <a:srgbClr val="002060"/>
                </a:solidFill>
              </a:rPr>
              <a:t>Freshers’Day</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19200" y="1600200"/>
            <a:ext cx="6910086" cy="639762"/>
          </a:xfrm>
        </p:spPr>
        <p:txBody>
          <a:bodyPr>
            <a:noAutofit/>
          </a:bodyPr>
          <a:lstStyle/>
          <a:p>
            <a:pPr lvl="0" algn="ctr"/>
            <a:r>
              <a:rPr lang="en-US" sz="1200" dirty="0" smtClean="0"/>
              <a:t>"IL PADRINO E A CASA," a vibrant </a:t>
            </a:r>
            <a:r>
              <a:rPr lang="en-US" sz="1200" dirty="0" err="1" smtClean="0"/>
              <a:t>Freshers'</a:t>
            </a:r>
            <a:r>
              <a:rPr lang="en-US" sz="1200" dirty="0" smtClean="0"/>
              <a:t> Day event, on 22.08.2026, </a:t>
            </a:r>
            <a:r>
              <a:rPr lang="en-US" sz="1200" dirty="0" err="1" smtClean="0"/>
              <a:t>organised</a:t>
            </a:r>
            <a:r>
              <a:rPr lang="en-US" sz="1200" dirty="0" smtClean="0"/>
              <a:t> by Cultural Cub and hosted by the fourth-year BA.LLB. (</a:t>
            </a:r>
            <a:r>
              <a:rPr lang="en-US" sz="1200" dirty="0" err="1" smtClean="0"/>
              <a:t>Hons</a:t>
            </a:r>
            <a:r>
              <a:rPr lang="en-US" sz="1200" dirty="0" smtClean="0"/>
              <a:t>.) and BBA.LLB.(</a:t>
            </a:r>
            <a:r>
              <a:rPr lang="en-US" sz="1200" dirty="0" err="1" smtClean="0"/>
              <a:t>Hons</a:t>
            </a:r>
            <a:r>
              <a:rPr lang="en-US" sz="1200" dirty="0" smtClean="0"/>
              <a:t>.) students. Mr. </a:t>
            </a:r>
            <a:r>
              <a:rPr lang="en-US" sz="1200" dirty="0" err="1" smtClean="0"/>
              <a:t>Bharath</a:t>
            </a:r>
            <a:r>
              <a:rPr lang="en-US" sz="1200" dirty="0" smtClean="0"/>
              <a:t> of First Semester, BA.LLB. (</a:t>
            </a:r>
            <a:r>
              <a:rPr lang="en-US" sz="1200" dirty="0" err="1" smtClean="0"/>
              <a:t>Hons</a:t>
            </a:r>
            <a:r>
              <a:rPr lang="en-US" sz="1200" dirty="0" smtClean="0"/>
              <a:t>.) and Ms. </a:t>
            </a:r>
            <a:r>
              <a:rPr lang="en-US" sz="1200" dirty="0" err="1" smtClean="0"/>
              <a:t>Siri</a:t>
            </a:r>
            <a:r>
              <a:rPr lang="en-US" sz="1200" dirty="0" smtClean="0"/>
              <a:t> of First Semester, LL.B. claimed the prestigious titles of Mr. and Ms. Black Coat, respectively</a:t>
            </a:r>
            <a:endParaRPr lang="en-IN"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l="22720" t="36655" r="23680"/>
          <a:stretch>
            <a:fillRect/>
          </a:stretch>
        </p:blipFill>
        <p:spPr bwMode="auto">
          <a:xfrm>
            <a:off x="2057400" y="2362200"/>
            <a:ext cx="5334000" cy="3467134"/>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Workshop on SCC Online Database: Resources &amp; Use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295400"/>
            <a:ext cx="6910086" cy="639762"/>
          </a:xfrm>
        </p:spPr>
        <p:txBody>
          <a:bodyPr>
            <a:noAutofit/>
          </a:bodyPr>
          <a:lstStyle/>
          <a:p>
            <a:pPr algn="ctr"/>
            <a:r>
              <a:rPr lang="en-IN" sz="1200" dirty="0" smtClean="0"/>
              <a:t>Workshop on “SCC Online Database: Resources &amp; Use” was organized by the Library Committee on 31.08.2026, at 5:00 PM, through Online Platform (Microsoft Team). The resource person was Sri. Rajesh </a:t>
            </a:r>
            <a:r>
              <a:rPr lang="en-IN" sz="1200" dirty="0" err="1" smtClean="0"/>
              <a:t>Raina</a:t>
            </a:r>
            <a:r>
              <a:rPr lang="en-IN" sz="1200" dirty="0" smtClean="0"/>
              <a:t>, Deputy Manager – Learning Centre at Eastern Book Co. Pvt. Ltd., New Delhi.</a:t>
            </a:r>
            <a:endParaRPr lang="en-US" sz="1200" dirty="0" smtClean="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p:cNvPicPr/>
          <p:nvPr/>
        </p:nvPicPr>
        <p:blipFill>
          <a:blip r:embed="rId3" cstate="print"/>
          <a:stretch>
            <a:fillRect/>
          </a:stretch>
        </p:blipFill>
        <p:spPr>
          <a:xfrm>
            <a:off x="1752600" y="1905001"/>
            <a:ext cx="5257800" cy="2133600"/>
          </a:xfrm>
          <a:prstGeom prst="rect">
            <a:avLst/>
          </a:prstGeom>
        </p:spPr>
      </p:pic>
      <p:pic>
        <p:nvPicPr>
          <p:cNvPr id="14" name="Picture 13"/>
          <p:cNvPicPr/>
          <p:nvPr/>
        </p:nvPicPr>
        <p:blipFill>
          <a:blip r:embed="rId4" cstate="print"/>
          <a:stretch>
            <a:fillRect/>
          </a:stretch>
        </p:blipFill>
        <p:spPr>
          <a:xfrm>
            <a:off x="1752600" y="4191000"/>
            <a:ext cx="5257800" cy="2133600"/>
          </a:xfrm>
          <a:prstGeom prst="rect">
            <a:avLst/>
          </a:prstGeom>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1143000" y="274638"/>
            <a:ext cx="7315200" cy="1143000"/>
          </a:xfrm>
        </p:spPr>
        <p:txBody>
          <a:bodyPr>
            <a:normAutofit/>
          </a:bodyPr>
          <a:lstStyle/>
          <a:p>
            <a:r>
              <a:rPr lang="en-US" sz="2400" b="1" dirty="0" smtClean="0">
                <a:solidFill>
                  <a:srgbClr val="002060"/>
                </a:solidFill>
              </a:rPr>
              <a:t>One-Day Workshop on Competition Law </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143000"/>
            <a:ext cx="6910086" cy="639762"/>
          </a:xfrm>
        </p:spPr>
        <p:txBody>
          <a:bodyPr>
            <a:noAutofit/>
          </a:bodyPr>
          <a:lstStyle/>
          <a:p>
            <a:pPr lvl="0" algn="ctr"/>
            <a:r>
              <a:rPr lang="en-IN" sz="1050" dirty="0" smtClean="0"/>
              <a:t>On </a:t>
            </a:r>
            <a:r>
              <a:rPr lang="en-US" sz="1050" dirty="0" smtClean="0"/>
              <a:t>25</a:t>
            </a:r>
            <a:r>
              <a:rPr lang="en-IN" sz="1050" dirty="0" smtClean="0"/>
              <a:t>.08.</a:t>
            </a:r>
            <a:r>
              <a:rPr lang="en-US" sz="1050" dirty="0" smtClean="0"/>
              <a:t>202</a:t>
            </a:r>
            <a:r>
              <a:rPr lang="en-IN" sz="1050" dirty="0" smtClean="0"/>
              <a:t>6, </a:t>
            </a:r>
            <a:r>
              <a:rPr lang="en-US" sz="1050" dirty="0" smtClean="0"/>
              <a:t>JSS Law College (Autonomous), </a:t>
            </a:r>
            <a:r>
              <a:rPr lang="en-US" sz="1050" dirty="0" err="1" smtClean="0"/>
              <a:t>Mysuru</a:t>
            </a:r>
            <a:r>
              <a:rPr lang="en-US" sz="1050" dirty="0" smtClean="0"/>
              <a:t>, organized a One-Day Workshop on Competition Law titled “An Advocacy Initiative on Contours of Competition Law”, </a:t>
            </a:r>
            <a:r>
              <a:rPr lang="en-IN" sz="1050" dirty="0" smtClean="0"/>
              <a:t>with </a:t>
            </a:r>
            <a:r>
              <a:rPr lang="en-US" sz="1050" dirty="0" err="1" smtClean="0"/>
              <a:t>Shri</a:t>
            </a:r>
            <a:r>
              <a:rPr lang="en-US" sz="1050" dirty="0" smtClean="0"/>
              <a:t> Mohan </a:t>
            </a:r>
            <a:r>
              <a:rPr lang="en-US" sz="1050" dirty="0" err="1" smtClean="0"/>
              <a:t>Rao</a:t>
            </a:r>
            <a:r>
              <a:rPr lang="en-US" sz="1050" dirty="0" smtClean="0"/>
              <a:t> </a:t>
            </a:r>
            <a:r>
              <a:rPr lang="en-US" sz="1050" dirty="0" err="1" smtClean="0"/>
              <a:t>Ronanki</a:t>
            </a:r>
            <a:r>
              <a:rPr lang="en-US" sz="1050" dirty="0" smtClean="0"/>
              <a:t>, Director (Economics), CCI, as the Resource Person. </a:t>
            </a:r>
            <a:endParaRPr lang="en-IN" sz="105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066800" cy="1178805"/>
          </a:xfrm>
          <a:prstGeom prst="rect">
            <a:avLst/>
          </a:prstGeom>
          <a:noFill/>
          <a:ln w="9525">
            <a:noFill/>
            <a:miter lim="800000"/>
            <a:headEnd/>
            <a:tailEnd/>
          </a:ln>
          <a:effectLst/>
        </p:spPr>
      </p:pic>
      <p:pic>
        <p:nvPicPr>
          <p:cNvPr id="9" name="Picture 8" descr="workshop pic 2"/>
          <p:cNvPicPr/>
          <p:nvPr/>
        </p:nvPicPr>
        <p:blipFill>
          <a:blip r:embed="rId3"/>
          <a:srcRect l="10121" t="23948" r="12385" b="7687"/>
          <a:stretch>
            <a:fillRect/>
          </a:stretch>
        </p:blipFill>
        <p:spPr>
          <a:xfrm>
            <a:off x="685800" y="2286000"/>
            <a:ext cx="3962400" cy="2895600"/>
          </a:xfrm>
          <a:prstGeom prst="rect">
            <a:avLst/>
          </a:prstGeom>
        </p:spPr>
      </p:pic>
      <p:pic>
        <p:nvPicPr>
          <p:cNvPr id="10" name="Picture 9" descr="workshop pic1"/>
          <p:cNvPicPr/>
          <p:nvPr/>
        </p:nvPicPr>
        <p:blipFill>
          <a:blip r:embed="rId4"/>
          <a:srcRect l="10914" t="36535" r="11832"/>
          <a:stretch>
            <a:fillRect/>
          </a:stretch>
        </p:blipFill>
        <p:spPr>
          <a:xfrm>
            <a:off x="4724400" y="2286000"/>
            <a:ext cx="3810000" cy="2895600"/>
          </a:xfrm>
          <a:prstGeom prst="rect">
            <a:avLst/>
          </a:prstGeom>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457200" y="274638"/>
            <a:ext cx="8229600" cy="639762"/>
          </a:xfrm>
        </p:spPr>
        <p:txBody>
          <a:bodyPr>
            <a:normAutofit fontScale="90000"/>
          </a:bodyPr>
          <a:lstStyle/>
          <a:p>
            <a:pPr algn="ctr"/>
            <a:r>
              <a:rPr lang="en-US" sz="2400" b="1" dirty="0" smtClean="0">
                <a:solidFill>
                  <a:srgbClr val="002060"/>
                </a:solidFill>
              </a:rPr>
              <a:t>Moot Court Achievements </a:t>
            </a:r>
            <a:br>
              <a:rPr lang="en-US" sz="2400" b="1" dirty="0" smtClean="0">
                <a:solidFill>
                  <a:srgbClr val="002060"/>
                </a:solidFill>
              </a:rPr>
            </a:br>
            <a:r>
              <a:rPr lang="en-US" sz="2400" b="1" dirty="0" smtClean="0">
                <a:solidFill>
                  <a:srgbClr val="002060"/>
                </a:solidFill>
              </a:rPr>
              <a:t>Winners of the National </a:t>
            </a:r>
            <a:r>
              <a:rPr lang="en-US" sz="2400" b="1" dirty="0" smtClean="0">
                <a:solidFill>
                  <a:srgbClr val="002060"/>
                </a:solidFill>
              </a:rPr>
              <a:t>Moot Court Competition</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304800" y="1066800"/>
            <a:ext cx="8610600" cy="1173162"/>
          </a:xfrm>
        </p:spPr>
        <p:txBody>
          <a:bodyPr>
            <a:noAutofit/>
          </a:bodyPr>
          <a:lstStyle/>
          <a:p>
            <a:pPr lvl="0" algn="just"/>
            <a:r>
              <a:rPr lang="en-IN" sz="1200" dirty="0" smtClean="0"/>
              <a:t>Mr. </a:t>
            </a:r>
            <a:r>
              <a:rPr lang="en-IN" sz="1200" dirty="0" err="1" smtClean="0"/>
              <a:t>Vaishnav</a:t>
            </a:r>
            <a:r>
              <a:rPr lang="en-IN" sz="1200" dirty="0" smtClean="0"/>
              <a:t> </a:t>
            </a:r>
            <a:r>
              <a:rPr lang="en-IN" sz="1200" dirty="0" err="1" smtClean="0"/>
              <a:t>Kiran</a:t>
            </a:r>
            <a:r>
              <a:rPr lang="en-IN" sz="1200" dirty="0" smtClean="0"/>
              <a:t>, Mr. </a:t>
            </a:r>
            <a:r>
              <a:rPr lang="en-IN" sz="1200" dirty="0" err="1" smtClean="0"/>
              <a:t>Anshul</a:t>
            </a:r>
            <a:r>
              <a:rPr lang="en-IN" sz="1200" dirty="0" smtClean="0"/>
              <a:t> </a:t>
            </a:r>
            <a:r>
              <a:rPr lang="en-IN" sz="1200" dirty="0" err="1" smtClean="0"/>
              <a:t>Winyaas</a:t>
            </a:r>
            <a:r>
              <a:rPr lang="en-IN" sz="1200" dirty="0" smtClean="0"/>
              <a:t>, and  Mr. </a:t>
            </a:r>
            <a:r>
              <a:rPr lang="en-IN" sz="1200" dirty="0" err="1" smtClean="0"/>
              <a:t>Mithul</a:t>
            </a:r>
            <a:r>
              <a:rPr lang="en-IN" sz="1200" dirty="0" smtClean="0"/>
              <a:t> </a:t>
            </a:r>
            <a:r>
              <a:rPr lang="en-IN" sz="1200" dirty="0" err="1" smtClean="0"/>
              <a:t>Pranav</a:t>
            </a:r>
            <a:r>
              <a:rPr lang="en-IN" sz="1200" dirty="0" smtClean="0"/>
              <a:t>, students of IV Year B.A. LL.B. (</a:t>
            </a:r>
            <a:r>
              <a:rPr lang="en-IN" sz="1200" dirty="0" err="1" smtClean="0"/>
              <a:t>Hons</a:t>
            </a:r>
            <a:r>
              <a:rPr lang="en-IN" sz="1200" dirty="0" smtClean="0"/>
              <a:t>.), represented JSS Law College in the 10th </a:t>
            </a:r>
            <a:r>
              <a:rPr lang="en-IN" sz="1200" dirty="0" err="1" smtClean="0"/>
              <a:t>Ratna</a:t>
            </a:r>
            <a:r>
              <a:rPr lang="en-IN" sz="1200" dirty="0" smtClean="0"/>
              <a:t> Singh Memorial National Moot Court Competition was organised by Government Law College, Kozhikode held from 14.08.2026 to 16.08.2026. The team was ultimately adjudged the Winners in the competition and was awarded a cash prize of Rs. 50, 000/- . In addition, Mr. </a:t>
            </a:r>
            <a:r>
              <a:rPr lang="en-IN" sz="1200" dirty="0" err="1" smtClean="0"/>
              <a:t>Vaishnav</a:t>
            </a:r>
            <a:r>
              <a:rPr lang="en-IN" sz="1200" dirty="0" smtClean="0"/>
              <a:t> </a:t>
            </a:r>
            <a:r>
              <a:rPr lang="en-IN" sz="1200" dirty="0" err="1" smtClean="0"/>
              <a:t>Kisran</a:t>
            </a:r>
            <a:r>
              <a:rPr lang="en-IN" sz="1200" dirty="0" smtClean="0"/>
              <a:t> was adjudged the Best Speaker among all participants and was awarded a cash prize of ₹8,000 in recognition of his performance in oral advocacy.</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16du="http://schemas.microsoft.com/office/word/2023/wordml/word16du" xmlns:w16se="http://schemas.microsoft.com/office/word/2015/wordml/symex" xmlns:w16sdtfl="http://schemas.microsoft.com/office/word/2024/wordml/sdtformatlock"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v="urn:schemas-microsoft-com:vml" xmlns:o="urn:schemas-microsoft-com:office:office" xmlns:wps="http://schemas.microsoft.com/office/word/2010/wordprocessingShape" xmlns:wpi="http://schemas.microsoft.com/office/word/2010/wordprocessingInk" xmlns:wpg="http://schemas.microsoft.com/office/word/2010/wordprocessingGroup" xmlns:wp14="http://schemas.microsoft.com/office/word/2010/wordprocessingDrawing"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t="18000"/>
          <a:stretch>
            <a:fillRect/>
          </a:stretch>
        </p:blipFill>
        <p:spPr>
          <a:xfrm>
            <a:off x="1066800" y="2362200"/>
            <a:ext cx="3276601" cy="4191000"/>
          </a:xfrm>
          <a:prstGeom prst="rect">
            <a:avLst/>
          </a:prstGeom>
        </p:spPr>
      </p:pic>
      <p:pic>
        <p:nvPicPr>
          <p:cNvPr id="10" name="Picture 9"/>
          <p:cNvPicPr/>
          <p:nvPr/>
        </p:nvPicPr>
        <p:blipFill>
          <a:blip r:embed="rId3"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m="http://schemas.openxmlformats.org/officeDocument/2006/math" xmlns:aink="http://schemas.microsoft.com/office/drawing/2016/ink" xmlns:am3d="http://schemas.microsoft.com/office/drawing/2017/model3d" xmlns:oel="http://schemas.microsoft.com/office/2019/extlst" xmlns:wp14="http://schemas.microsoft.com/office/word/2010/wordprocessingDrawing" xmlns:wp="http://schemas.openxmlformats.org/drawingml/2006/wordprocessingDrawing" xmlns:wpg="http://schemas.microsoft.com/office/word/2010/wordprocessingGroup" xmlns:wpi="http://schemas.microsoft.com/office/word/2010/wordprocessingInk" xmlns:wps="http://schemas.microsoft.com/office/word/2010/wordprocessingShape" xmlns:o="urn:schemas-microsoft-com:office:office" xmlns:v="urn:schemas-microsoft-com:vml"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dtfl="http://schemas.microsoft.com/office/word/2024/wordml/sdtformatlock" xmlns:w16se="http://schemas.microsoft.com/office/word/2015/wordml/symex" xmlns:w16du="http://schemas.microsoft.com/office/word/2023/wordml/word16du" xmlns:wne="http://schemas.microsoft.com/office/word/2006/wordml" xmlns:a14="http://schemas.microsoft.com/office/drawing/2010/main" xmlns:pic="http://schemas.openxmlformats.org/drawingml/2006/picture" xmlns:lc="http://schemas.openxmlformats.org/drawingml/2006/lockedCanvas" val="0"/>
              </a:ext>
            </a:extLst>
          </a:blip>
          <a:stretch>
            <a:fillRect/>
          </a:stretch>
        </p:blipFill>
        <p:spPr>
          <a:xfrm>
            <a:off x="4800600" y="2362200"/>
            <a:ext cx="3581400" cy="4191000"/>
          </a:xfrm>
          <a:prstGeom prst="rect">
            <a:avLst/>
          </a:prstGeom>
        </p:spPr>
      </p:pic>
      <p:pic>
        <p:nvPicPr>
          <p:cNvPr id="11" name="Picture 2"/>
          <p:cNvPicPr>
            <a:picLocks noChangeAspect="1" noChangeArrowheads="1"/>
          </p:cNvPicPr>
          <p:nvPr/>
        </p:nvPicPr>
        <p:blipFill>
          <a:blip r:embed="rId4" cstate="print"/>
          <a:srcRect l="5766" r="64144"/>
          <a:stretch>
            <a:fillRect/>
          </a:stretch>
        </p:blipFill>
        <p:spPr bwMode="auto">
          <a:xfrm>
            <a:off x="0" y="1"/>
            <a:ext cx="1066800" cy="1178805"/>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AICON 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US" sz="1200" dirty="0" smtClean="0"/>
              <a:t>Ms. </a:t>
            </a:r>
            <a:r>
              <a:rPr lang="en-US" sz="1200" dirty="0" err="1" smtClean="0"/>
              <a:t>Bibi</a:t>
            </a:r>
            <a:r>
              <a:rPr lang="en-US" sz="1200" dirty="0" smtClean="0"/>
              <a:t> </a:t>
            </a:r>
            <a:r>
              <a:rPr lang="en-US" sz="1200" dirty="0" err="1" smtClean="0"/>
              <a:t>Nida</a:t>
            </a:r>
            <a:r>
              <a:rPr lang="en-US" sz="1200" dirty="0" smtClean="0"/>
              <a:t> </a:t>
            </a:r>
            <a:r>
              <a:rPr lang="en-US" sz="1200" dirty="0" err="1" smtClean="0"/>
              <a:t>Fathima</a:t>
            </a:r>
            <a:r>
              <a:rPr lang="en-US" sz="1200" dirty="0" smtClean="0"/>
              <a:t> of IX Semester BA., LL.B (</a:t>
            </a:r>
            <a:r>
              <a:rPr lang="en-US" sz="1200" dirty="0" err="1" smtClean="0"/>
              <a:t>Hons</a:t>
            </a:r>
            <a:r>
              <a:rPr lang="en-US" sz="1200" dirty="0" smtClean="0"/>
              <a:t>.) participated in AICON 2026, hosted by </a:t>
            </a:r>
            <a:r>
              <a:rPr lang="en-US" sz="1200" dirty="0" err="1" smtClean="0"/>
              <a:t>Acharya</a:t>
            </a:r>
            <a:r>
              <a:rPr lang="en-US" sz="1200" dirty="0" smtClean="0"/>
              <a:t> Institute of Technology, </a:t>
            </a:r>
            <a:r>
              <a:rPr lang="en-US" sz="1200" dirty="0" err="1" smtClean="0"/>
              <a:t>Bengaluru</a:t>
            </a:r>
            <a:r>
              <a:rPr lang="en-US" sz="1200" dirty="0" smtClean="0"/>
              <a:t>, held from 28.08.2026 to 30.08.2026. Ms. </a:t>
            </a:r>
            <a:r>
              <a:rPr lang="en-US" sz="1200" dirty="0" err="1" smtClean="0"/>
              <a:t>Bibi</a:t>
            </a:r>
            <a:r>
              <a:rPr lang="en-US" sz="1200" dirty="0" smtClean="0"/>
              <a:t> </a:t>
            </a:r>
            <a:r>
              <a:rPr lang="en-US" sz="1200" dirty="0" err="1" smtClean="0"/>
              <a:t>Nida</a:t>
            </a:r>
            <a:r>
              <a:rPr lang="en-US" sz="1200" dirty="0" smtClean="0"/>
              <a:t> </a:t>
            </a:r>
            <a:r>
              <a:rPr lang="en-US" sz="1200" dirty="0" err="1" smtClean="0"/>
              <a:t>Fathima</a:t>
            </a:r>
            <a:r>
              <a:rPr lang="en-US" sz="1200" dirty="0" smtClean="0"/>
              <a:t> was awarded High Commendation in the AIPPM Committee, along with a trophy and cash prize of ₹7,000/-.</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descr="C:\Users\JSSLCLAB02\Downloads\WhatsApp Image 2026-08-31 at 10.49.31.jpeg"/>
          <p:cNvPicPr/>
          <p:nvPr/>
        </p:nvPicPr>
        <p:blipFill>
          <a:blip r:embed="rId3" cstate="print"/>
          <a:srcRect t="20400"/>
          <a:stretch>
            <a:fillRect/>
          </a:stretch>
        </p:blipFill>
        <p:spPr bwMode="auto">
          <a:xfrm>
            <a:off x="3276600" y="2514600"/>
            <a:ext cx="2743200" cy="3429000"/>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r>
              <a:rPr lang="en-US" sz="2400" b="1" dirty="0" smtClean="0">
                <a:solidFill>
                  <a:srgbClr val="002060"/>
                </a:solidFill>
              </a:rPr>
              <a:t>District Level UCL </a:t>
            </a:r>
            <a:br>
              <a:rPr lang="en-US" sz="2400" b="1" dirty="0" smtClean="0">
                <a:solidFill>
                  <a:srgbClr val="002060"/>
                </a:solidFill>
              </a:rPr>
            </a:br>
            <a:r>
              <a:rPr lang="en-US" sz="2400" b="1" dirty="0" smtClean="0">
                <a:solidFill>
                  <a:srgbClr val="002060"/>
                </a:solidFill>
              </a:rPr>
              <a:t>Mixed Martial Arts Fight Championship 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r>
              <a:rPr lang="en-US" sz="1200" dirty="0" smtClean="0"/>
              <a:t>Mr. </a:t>
            </a:r>
            <a:r>
              <a:rPr lang="en-US" sz="1200" dirty="0" err="1" smtClean="0"/>
              <a:t>Preetham</a:t>
            </a:r>
            <a:r>
              <a:rPr lang="en-US" sz="1200" dirty="0" smtClean="0"/>
              <a:t>. K of V Semester BBA., LL.B (</a:t>
            </a:r>
            <a:r>
              <a:rPr lang="en-US" sz="1200" dirty="0" err="1" smtClean="0"/>
              <a:t>Hons</a:t>
            </a:r>
            <a:r>
              <a:rPr lang="en-US" sz="1200" dirty="0" smtClean="0"/>
              <a:t>.), participated in the District Level UCL Mixed Martial Arts Fight Championship 2026 held from 21.08.2026 to 23.08.2026 at </a:t>
            </a:r>
            <a:r>
              <a:rPr lang="en-US" sz="1200" dirty="0" err="1" smtClean="0"/>
              <a:t>Bengaluru</a:t>
            </a:r>
            <a:r>
              <a:rPr lang="en-US" sz="1200" dirty="0" smtClean="0"/>
              <a:t> and secured I Place (Gold Medal). </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descr="D:\01.09.2026\WhatsApp Image 2026-08-31 at 11.26.55 AM.jpeg"/>
          <p:cNvPicPr/>
          <p:nvPr/>
        </p:nvPicPr>
        <p:blipFill>
          <a:blip r:embed="rId3" cstate="print"/>
          <a:srcRect/>
          <a:stretch>
            <a:fillRect/>
          </a:stretch>
        </p:blipFill>
        <p:spPr bwMode="auto">
          <a:xfrm>
            <a:off x="1905000" y="2362200"/>
            <a:ext cx="2799471" cy="2904460"/>
          </a:xfrm>
          <a:prstGeom prst="rect">
            <a:avLst/>
          </a:prstGeom>
          <a:noFill/>
          <a:ln w="9525">
            <a:noFill/>
            <a:miter lim="800000"/>
            <a:headEnd/>
            <a:tailEnd/>
          </a:ln>
        </p:spPr>
      </p:pic>
      <p:pic>
        <p:nvPicPr>
          <p:cNvPr id="11" name="Picture 10" descr="D:\01.09.2026\WhatsApp Image 2026-09-01 at 11.37.02 AM.jpeg"/>
          <p:cNvPicPr/>
          <p:nvPr/>
        </p:nvPicPr>
        <p:blipFill>
          <a:blip r:embed="rId4" cstate="print"/>
          <a:srcRect/>
          <a:stretch>
            <a:fillRect/>
          </a:stretch>
        </p:blipFill>
        <p:spPr bwMode="auto">
          <a:xfrm>
            <a:off x="4800600" y="2362200"/>
            <a:ext cx="2772165" cy="2903738"/>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r>
              <a:rPr lang="en-US" sz="2400" b="1" dirty="0" smtClean="0">
                <a:solidFill>
                  <a:srgbClr val="002060"/>
                </a:solidFill>
              </a:rPr>
              <a:t>PKD Sports Festival 2026 Open Submission Grappling Championship 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algn="ctr"/>
            <a:r>
              <a:rPr lang="en-US" sz="1200" dirty="0" smtClean="0"/>
              <a:t>Mr. </a:t>
            </a:r>
            <a:r>
              <a:rPr lang="en-US" sz="1200" dirty="0" err="1" smtClean="0"/>
              <a:t>Preetham</a:t>
            </a:r>
            <a:r>
              <a:rPr lang="en-US" sz="1200" dirty="0" smtClean="0"/>
              <a:t>. K of V Semester BBA., LL.B (</a:t>
            </a:r>
            <a:r>
              <a:rPr lang="en-US" sz="1200" dirty="0" err="1" smtClean="0"/>
              <a:t>Hons</a:t>
            </a:r>
            <a:r>
              <a:rPr lang="en-US" sz="1200" dirty="0" smtClean="0"/>
              <a:t>.), PKD Sports Festival 2026 Open Submission Grappling Championship 2026 held on 09.08.20266 at </a:t>
            </a:r>
            <a:r>
              <a:rPr lang="en-US" sz="1200" dirty="0" err="1" smtClean="0"/>
              <a:t>Teresian</a:t>
            </a:r>
            <a:r>
              <a:rPr lang="en-US" sz="1200" dirty="0" smtClean="0"/>
              <a:t> College, </a:t>
            </a:r>
            <a:r>
              <a:rPr lang="en-US" sz="1200" dirty="0" err="1" smtClean="0"/>
              <a:t>Mysuru</a:t>
            </a:r>
            <a:r>
              <a:rPr lang="en-US" sz="1200" dirty="0" smtClean="0"/>
              <a:t>. He represented of Karnataka State and secured I Place in 18 age category &amp; 55 weight division at the intermediate level.  </a:t>
            </a:r>
          </a:p>
          <a:p>
            <a:pPr lvl="0"/>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descr="D:\Indipendance Day\WhatsApp Image 2026-08-19 at 10.59.46 AM.jpeg"/>
          <p:cNvPicPr/>
          <p:nvPr/>
        </p:nvPicPr>
        <p:blipFill>
          <a:blip r:embed="rId3"/>
          <a:srcRect/>
          <a:stretch>
            <a:fillRect/>
          </a:stretch>
        </p:blipFill>
        <p:spPr bwMode="auto">
          <a:xfrm>
            <a:off x="1828800" y="2438400"/>
            <a:ext cx="2362200" cy="3276600"/>
          </a:xfrm>
          <a:prstGeom prst="rect">
            <a:avLst/>
          </a:prstGeom>
          <a:noFill/>
          <a:ln w="9525">
            <a:noFill/>
            <a:miter lim="800000"/>
            <a:headEnd/>
            <a:tailEnd/>
          </a:ln>
        </p:spPr>
      </p:pic>
      <p:pic>
        <p:nvPicPr>
          <p:cNvPr id="12" name="Picture 11" descr="D:\Indipendance Day\WhatsApp Image 2026-08-19 at 10.59.47 AM (1).jpeg"/>
          <p:cNvPicPr/>
          <p:nvPr/>
        </p:nvPicPr>
        <p:blipFill>
          <a:blip r:embed="rId4"/>
          <a:srcRect/>
          <a:stretch>
            <a:fillRect/>
          </a:stretch>
        </p:blipFill>
        <p:spPr bwMode="auto">
          <a:xfrm>
            <a:off x="4572000" y="2514600"/>
            <a:ext cx="2209800" cy="3200400"/>
          </a:xfrm>
          <a:prstGeom prst="rect">
            <a:avLst/>
          </a:prstGeom>
          <a:noFill/>
          <a:ln w="9525">
            <a:noFill/>
            <a:miter lim="800000"/>
            <a:headEnd/>
            <a:tailEnd/>
          </a:ln>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Annual Training Camp – 2026</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19200" y="1066800"/>
            <a:ext cx="6910086" cy="639762"/>
          </a:xfrm>
        </p:spPr>
        <p:txBody>
          <a:bodyPr>
            <a:noAutofit/>
          </a:bodyPr>
          <a:lstStyle/>
          <a:p>
            <a:pPr lvl="0" algn="ctr"/>
            <a:r>
              <a:rPr lang="en-US" sz="1200" dirty="0" smtClean="0"/>
              <a:t>The Annual Training Camp – 2026 was held at Police Training School from 02.08.2026 to 11.08.2026. Cadet. </a:t>
            </a:r>
            <a:r>
              <a:rPr lang="en-US" sz="1200" dirty="0" err="1" smtClean="0"/>
              <a:t>Gaurav</a:t>
            </a:r>
            <a:r>
              <a:rPr lang="en-US" sz="1200" dirty="0" smtClean="0"/>
              <a:t>, Cadet. </a:t>
            </a:r>
            <a:r>
              <a:rPr lang="en-US" sz="1200" dirty="0" err="1" smtClean="0"/>
              <a:t>Diya</a:t>
            </a:r>
            <a:r>
              <a:rPr lang="en-US" sz="1200" dirty="0" smtClean="0"/>
              <a:t>, Cadet. </a:t>
            </a:r>
            <a:r>
              <a:rPr lang="en-US" sz="1200" dirty="0" err="1" smtClean="0"/>
              <a:t>Prithvi</a:t>
            </a:r>
            <a:r>
              <a:rPr lang="en-US" sz="1200" dirty="0" smtClean="0"/>
              <a:t>, Cadet. Neel </a:t>
            </a:r>
            <a:r>
              <a:rPr lang="en-US" sz="1200" dirty="0" err="1" smtClean="0"/>
              <a:t>Gowda</a:t>
            </a:r>
            <a:r>
              <a:rPr lang="en-US" sz="1200" dirty="0" smtClean="0"/>
              <a:t> and Cadet. </a:t>
            </a:r>
            <a:r>
              <a:rPr lang="en-US" sz="1200" dirty="0" err="1" smtClean="0"/>
              <a:t>Shamanth</a:t>
            </a:r>
            <a:r>
              <a:rPr lang="en-US" sz="1200" dirty="0" smtClean="0"/>
              <a:t> attended the Annual Training Camp.</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a:stretch>
            <a:fillRect/>
          </a:stretch>
        </p:blipFill>
        <p:spPr bwMode="auto">
          <a:xfrm>
            <a:off x="1447800" y="1676400"/>
            <a:ext cx="5943600" cy="267462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2286000" y="4343400"/>
            <a:ext cx="4572000" cy="2053828"/>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Independence Day Celebrations</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US" sz="1200" dirty="0" smtClean="0"/>
              <a:t>On 15.08.2026, the NCC Air Wing cadets participated in the Independence Day celebrations and parade at </a:t>
            </a:r>
            <a:r>
              <a:rPr lang="en-US" sz="1200" dirty="0" err="1" smtClean="0"/>
              <a:t>Bannimantap</a:t>
            </a:r>
            <a:r>
              <a:rPr lang="en-US" sz="1200" dirty="0" smtClean="0"/>
              <a:t>, </a:t>
            </a:r>
            <a:r>
              <a:rPr lang="en-US" sz="1200" dirty="0" err="1" smtClean="0"/>
              <a:t>Mysuru</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Image 4"/>
          <p:cNvPicPr/>
          <p:nvPr/>
        </p:nvPicPr>
        <p:blipFill>
          <a:blip r:embed="rId3" cstate="print"/>
          <a:stretch>
            <a:fillRect/>
          </a:stretch>
        </p:blipFill>
        <p:spPr>
          <a:xfrm>
            <a:off x="4800600" y="2667000"/>
            <a:ext cx="3870198" cy="2353056"/>
          </a:xfrm>
          <a:prstGeom prst="rect">
            <a:avLst/>
          </a:prstGeom>
        </p:spPr>
      </p:pic>
      <p:pic>
        <p:nvPicPr>
          <p:cNvPr id="11" name="Image 3"/>
          <p:cNvPicPr/>
          <p:nvPr/>
        </p:nvPicPr>
        <p:blipFill>
          <a:blip r:embed="rId4" cstate="print"/>
          <a:stretch>
            <a:fillRect/>
          </a:stretch>
        </p:blipFill>
        <p:spPr>
          <a:xfrm>
            <a:off x="533400" y="2667000"/>
            <a:ext cx="3662934" cy="2353056"/>
          </a:xfrm>
          <a:prstGeom prst="rect">
            <a:avLst/>
          </a:prstGeom>
        </p:spPr>
      </p:pic>
    </p:spTree>
    <p:extLst>
      <p:ext uri="{BB962C8B-B14F-4D97-AF65-F5344CB8AC3E}">
        <p14:creationId xmlns:p14="http://schemas.microsoft.com/office/powerpoint/2010/main" xmlns="" val="2188108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NCC Cadets Enrolment</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143000"/>
            <a:ext cx="6910086" cy="639762"/>
          </a:xfrm>
        </p:spPr>
        <p:txBody>
          <a:bodyPr>
            <a:noAutofit/>
          </a:bodyPr>
          <a:lstStyle/>
          <a:p>
            <a:pPr lvl="0" algn="ctr"/>
            <a:r>
              <a:rPr lang="en-US" sz="1200" dirty="0" smtClean="0"/>
              <a:t>On 08.08.2026, the NCC First Year Cadets Enrolment of 4 </a:t>
            </a:r>
            <a:r>
              <a:rPr lang="en-US" sz="1200" dirty="0" err="1" smtClean="0"/>
              <a:t>KarAir</a:t>
            </a:r>
            <a:r>
              <a:rPr lang="en-US" sz="1200" dirty="0" smtClean="0"/>
              <a:t> Squadron NCC, </a:t>
            </a:r>
            <a:r>
              <a:rPr lang="en-US" sz="1200" dirty="0" err="1" smtClean="0"/>
              <a:t>Mysuru</a:t>
            </a:r>
            <a:r>
              <a:rPr lang="en-US" sz="1200" dirty="0" smtClean="0"/>
              <a:t>.</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p:cNvPicPr/>
          <p:nvPr/>
        </p:nvPicPr>
        <p:blipFill>
          <a:blip r:embed="rId3" cstate="print"/>
          <a:stretch>
            <a:fillRect/>
          </a:stretch>
        </p:blipFill>
        <p:spPr>
          <a:xfrm>
            <a:off x="1066800" y="2057400"/>
            <a:ext cx="3505200" cy="2819400"/>
          </a:xfrm>
          <a:prstGeom prst="rect">
            <a:avLst/>
          </a:prstGeom>
        </p:spPr>
      </p:pic>
      <p:pic>
        <p:nvPicPr>
          <p:cNvPr id="12" name="Picture 11"/>
          <p:cNvPicPr/>
          <p:nvPr/>
        </p:nvPicPr>
        <p:blipFill>
          <a:blip r:embed="rId4" cstate="print"/>
          <a:stretch>
            <a:fillRect/>
          </a:stretch>
        </p:blipFill>
        <p:spPr>
          <a:xfrm>
            <a:off x="4572000" y="2057400"/>
            <a:ext cx="3657600" cy="2819400"/>
          </a:xfrm>
          <a:prstGeom prst="rect">
            <a:avLst/>
          </a:prstGeom>
        </p:spPr>
      </p:pic>
    </p:spTree>
    <p:extLst>
      <p:ext uri="{BB962C8B-B14F-4D97-AF65-F5344CB8AC3E}">
        <p14:creationId xmlns:p14="http://schemas.microsoft.com/office/powerpoint/2010/main" xmlns="" val="2188108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NCC Weekly Parade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US" sz="1200" dirty="0" smtClean="0"/>
              <a:t>On  24.08.2026 – NCC Weekly Parade held in the college.</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fl="http://schemas.microsoft.com/office/word/2024/wordml/sdtformatlock" xmlns:w16sdtdh="http://schemas.microsoft.com/office/word/2020/wordml/sdtdatahash" xmlns:w16du="http://schemas.microsoft.com/office/word/2023/wordml/word16du"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tretch>
            <a:fillRect/>
          </a:stretch>
        </p:blipFill>
        <p:spPr>
          <a:xfrm>
            <a:off x="2209800" y="2590800"/>
            <a:ext cx="4724400" cy="3429000"/>
          </a:xfrm>
          <a:prstGeom prst="rect">
            <a:avLst/>
          </a:prstGeom>
        </p:spPr>
      </p:pic>
    </p:spTree>
    <p:extLst>
      <p:ext uri="{BB962C8B-B14F-4D97-AF65-F5344CB8AC3E}">
        <p14:creationId xmlns:p14="http://schemas.microsoft.com/office/powerpoint/2010/main" xmlns="" val="2188108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Interview and Selection of NCC Cadets</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US" sz="1200" dirty="0" smtClean="0"/>
              <a:t>On 18.08.2026, Interview and Selection for the training year 2026-27 was conducted in the college.</a:t>
            </a:r>
          </a:p>
          <a:p>
            <a:pPr lvl="0" algn="ct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cstate="print"/>
          <a:srcRect/>
          <a:stretch>
            <a:fillRect/>
          </a:stretch>
        </p:blipFill>
        <p:spPr bwMode="auto">
          <a:xfrm>
            <a:off x="1524000" y="2590800"/>
            <a:ext cx="6096000" cy="3429000"/>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Special Interactive Session</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just"/>
            <a:r>
              <a:rPr lang="en-US" sz="1200" dirty="0" err="1" smtClean="0"/>
              <a:t>Shri</a:t>
            </a:r>
            <a:r>
              <a:rPr lang="en-US" sz="1200" dirty="0" smtClean="0"/>
              <a:t>. </a:t>
            </a:r>
            <a:r>
              <a:rPr lang="en-US" sz="1200" dirty="0" err="1" smtClean="0"/>
              <a:t>Venu</a:t>
            </a:r>
            <a:r>
              <a:rPr lang="en-US" sz="1200" dirty="0" smtClean="0"/>
              <a:t> </a:t>
            </a:r>
            <a:r>
              <a:rPr lang="en-US" sz="1200" dirty="0" err="1" smtClean="0"/>
              <a:t>Rajamony</a:t>
            </a:r>
            <a:r>
              <a:rPr lang="en-US" sz="1200" dirty="0" smtClean="0"/>
              <a:t> (IFS), Former Ambassador of India to the Netherlands and Former Press Secretary to the President of India on the theme “From the Classroom to the World: Why Law Students Matter in Global Affairs”, held on 04.08.2026 </a:t>
            </a:r>
            <a:r>
              <a:rPr lang="en-US" sz="1200" dirty="0" err="1" smtClean="0"/>
              <a:t>organised</a:t>
            </a:r>
            <a:r>
              <a:rPr lang="en-US" sz="1200" dirty="0" smtClean="0"/>
              <a:t> by JSSLC Alumni Association and NEETI Forum.</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t="28500"/>
          <a:stretch>
            <a:fillRect/>
          </a:stretch>
        </p:blipFill>
        <p:spPr bwMode="auto">
          <a:xfrm>
            <a:off x="2667000" y="2362200"/>
            <a:ext cx="3657600" cy="3486912"/>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Legal Awareness </a:t>
            </a:r>
            <a:r>
              <a:rPr lang="en-US" sz="2400" b="1" dirty="0" err="1" smtClean="0">
                <a:solidFill>
                  <a:srgbClr val="002060"/>
                </a:solidFill>
              </a:rPr>
              <a:t>Programme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304800" y="1828800"/>
            <a:ext cx="8534400" cy="639762"/>
          </a:xfrm>
        </p:spPr>
        <p:txBody>
          <a:bodyPr>
            <a:noAutofit/>
          </a:bodyPr>
          <a:lstStyle/>
          <a:p>
            <a:pPr lvl="0" algn="just"/>
            <a:r>
              <a:rPr lang="en-IN" sz="1200" dirty="0" smtClean="0"/>
              <a:t>JSS Law College (Autonomous), Mysore, in collaboration with the Karnataka State Legal Services Authority, District Legal Services Authority, </a:t>
            </a:r>
            <a:r>
              <a:rPr lang="en-IN" sz="1200" dirty="0" err="1" smtClean="0"/>
              <a:t>Mysuru</a:t>
            </a:r>
            <a:r>
              <a:rPr lang="en-IN" sz="1200" dirty="0" smtClean="0"/>
              <a:t>, Department of Law, Mysore Bar Association and </a:t>
            </a:r>
            <a:r>
              <a:rPr lang="en-IN" sz="1200" dirty="0" err="1" smtClean="0"/>
              <a:t>Heartfulness</a:t>
            </a:r>
            <a:r>
              <a:rPr lang="en-IN" sz="1200" dirty="0" smtClean="0"/>
              <a:t> Institute, organised a Legal Awareness Programme on POCSO, Prevention of Drug Abuse and Anti-Ragging. The programme featured </a:t>
            </a:r>
            <a:r>
              <a:rPr lang="en-IN" sz="1200" dirty="0" err="1" smtClean="0"/>
              <a:t>Shri</a:t>
            </a:r>
            <a:r>
              <a:rPr lang="en-IN" sz="1200" dirty="0" smtClean="0"/>
              <a:t> </a:t>
            </a:r>
            <a:r>
              <a:rPr lang="en-IN" sz="1200" dirty="0" err="1" smtClean="0"/>
              <a:t>Anand</a:t>
            </a:r>
            <a:r>
              <a:rPr lang="en-IN" sz="1200" dirty="0" smtClean="0"/>
              <a:t> P. </a:t>
            </a:r>
            <a:r>
              <a:rPr lang="en-IN" sz="1200" dirty="0" err="1" smtClean="0"/>
              <a:t>Hogade</a:t>
            </a:r>
            <a:r>
              <a:rPr lang="en-IN" sz="1200" dirty="0" smtClean="0"/>
              <a:t>, District Judge, Fast Track Special Court-I, Mysore; </a:t>
            </a:r>
            <a:r>
              <a:rPr lang="en-IN" sz="1200" dirty="0" err="1" smtClean="0"/>
              <a:t>Shri</a:t>
            </a:r>
            <a:r>
              <a:rPr lang="en-IN" sz="1200" dirty="0" smtClean="0"/>
              <a:t> </a:t>
            </a:r>
            <a:r>
              <a:rPr lang="en-IN" sz="1200" dirty="0" err="1" smtClean="0"/>
              <a:t>Nagaraja</a:t>
            </a:r>
            <a:r>
              <a:rPr lang="en-IN" sz="1200" dirty="0" smtClean="0"/>
              <a:t> </a:t>
            </a:r>
            <a:r>
              <a:rPr lang="en-IN" sz="1200" dirty="0" err="1" smtClean="0"/>
              <a:t>Siddappa</a:t>
            </a:r>
            <a:r>
              <a:rPr lang="en-IN" sz="1200" dirty="0" smtClean="0"/>
              <a:t> </a:t>
            </a:r>
            <a:r>
              <a:rPr lang="en-IN" sz="1200" dirty="0" err="1" smtClean="0"/>
              <a:t>Ankasadoddi</a:t>
            </a:r>
            <a:r>
              <a:rPr lang="en-IN" sz="1200" dirty="0" smtClean="0"/>
              <a:t>, Senior Civil Judge &amp; Member Secretary, DLSA, Mysore; </a:t>
            </a:r>
            <a:r>
              <a:rPr lang="en-IN" sz="1200" dirty="0" err="1" smtClean="0"/>
              <a:t>Shri</a:t>
            </a:r>
            <a:r>
              <a:rPr lang="en-IN" sz="1200" dirty="0" smtClean="0"/>
              <a:t> </a:t>
            </a:r>
            <a:r>
              <a:rPr lang="en-IN" sz="1200" dirty="0" err="1" smtClean="0"/>
              <a:t>Santosh</a:t>
            </a:r>
            <a:r>
              <a:rPr lang="en-IN" sz="1200" dirty="0" smtClean="0"/>
              <a:t> S. </a:t>
            </a:r>
            <a:r>
              <a:rPr lang="en-IN" sz="1200" dirty="0" err="1" smtClean="0"/>
              <a:t>Nagarale</a:t>
            </a:r>
            <a:r>
              <a:rPr lang="en-IN" sz="1200" dirty="0" smtClean="0"/>
              <a:t>, Senior Advocate, </a:t>
            </a:r>
            <a:r>
              <a:rPr lang="en-IN" sz="1200" dirty="0" err="1" smtClean="0"/>
              <a:t>Hon’ble</a:t>
            </a:r>
            <a:r>
              <a:rPr lang="en-IN" sz="1200" dirty="0" smtClean="0"/>
              <a:t> Karnataka High Court and Legal Adviser to the </a:t>
            </a:r>
            <a:r>
              <a:rPr lang="en-IN" sz="1200" dirty="0" err="1" smtClean="0"/>
              <a:t>Hon’ble</a:t>
            </a:r>
            <a:r>
              <a:rPr lang="en-IN" sz="1200" dirty="0" smtClean="0"/>
              <a:t> Governor; </a:t>
            </a:r>
            <a:r>
              <a:rPr lang="en-IN" sz="1200" dirty="0" err="1" smtClean="0"/>
              <a:t>Shri</a:t>
            </a:r>
            <a:r>
              <a:rPr lang="en-IN" sz="1200" dirty="0" smtClean="0"/>
              <a:t> </a:t>
            </a:r>
            <a:r>
              <a:rPr lang="en-IN" sz="1200" dirty="0" err="1" smtClean="0"/>
              <a:t>Madhukar</a:t>
            </a:r>
            <a:r>
              <a:rPr lang="en-IN" sz="1200" dirty="0" smtClean="0"/>
              <a:t> </a:t>
            </a:r>
            <a:r>
              <a:rPr lang="en-IN" sz="1200" dirty="0" err="1" smtClean="0"/>
              <a:t>Deshpande</a:t>
            </a:r>
            <a:r>
              <a:rPr lang="en-IN" sz="1200" dirty="0" smtClean="0"/>
              <a:t>, Senior Advocate, </a:t>
            </a:r>
            <a:r>
              <a:rPr lang="en-IN" sz="1200" dirty="0" err="1" smtClean="0"/>
              <a:t>Hon’ble</a:t>
            </a:r>
            <a:r>
              <a:rPr lang="en-IN" sz="1200" dirty="0" smtClean="0"/>
              <a:t> Karnataka High Court; &amp; </a:t>
            </a:r>
            <a:r>
              <a:rPr lang="en-IN" sz="1200" dirty="0" err="1" smtClean="0"/>
              <a:t>Shri</a:t>
            </a:r>
            <a:r>
              <a:rPr lang="en-IN" sz="1200" dirty="0" smtClean="0"/>
              <a:t> S. </a:t>
            </a:r>
            <a:r>
              <a:rPr lang="en-IN" sz="1200" dirty="0" err="1" smtClean="0"/>
              <a:t>Lokesh</a:t>
            </a:r>
            <a:r>
              <a:rPr lang="en-IN" sz="1200" dirty="0" smtClean="0"/>
              <a:t>, President, Bar Association, </a:t>
            </a:r>
            <a:r>
              <a:rPr lang="en-IN" sz="1200" dirty="0" err="1" smtClean="0"/>
              <a:t>Mysuru</a:t>
            </a:r>
            <a:r>
              <a:rPr lang="en-IN" sz="1200" dirty="0" smtClean="0"/>
              <a:t>. </a:t>
            </a:r>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fl="http://schemas.microsoft.com/office/word/2024/wordml/sdtformatlock" xmlns:w16sdtdh="http://schemas.microsoft.com/office/word/2020/wordml/sdtdatahash" xmlns:w16du="http://schemas.microsoft.com/office/word/2023/wordml/word16du"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2209800" y="2819400"/>
            <a:ext cx="4572000" cy="3133725"/>
          </a:xfrm>
          <a:prstGeom prst="rect">
            <a:avLst/>
          </a:prstGeom>
          <a:noFill/>
          <a:ln>
            <a:noFill/>
          </a:ln>
        </p:spPr>
      </p:pic>
    </p:spTree>
    <p:extLst>
      <p:ext uri="{BB962C8B-B14F-4D97-AF65-F5344CB8AC3E}">
        <p14:creationId xmlns:p14="http://schemas.microsoft.com/office/powerpoint/2010/main" xmlns="" val="2188108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Refresher Training </a:t>
            </a:r>
            <a:r>
              <a:rPr lang="en-US" sz="2400" b="1" dirty="0" err="1" smtClean="0">
                <a:solidFill>
                  <a:srgbClr val="002060"/>
                </a:solidFill>
              </a:rPr>
              <a:t>Programme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143000" y="1371600"/>
            <a:ext cx="6910086" cy="639762"/>
          </a:xfrm>
        </p:spPr>
        <p:txBody>
          <a:bodyPr>
            <a:noAutofit/>
          </a:bodyPr>
          <a:lstStyle/>
          <a:p>
            <a:pPr algn="ctr"/>
            <a:r>
              <a:rPr lang="en-US" sz="1200" dirty="0" smtClean="0"/>
              <a:t>10 Para-legal volunteers of JSS Law College, Autonomous participated in Refresher Training </a:t>
            </a:r>
            <a:r>
              <a:rPr lang="en-US" sz="1200" dirty="0" err="1" smtClean="0"/>
              <a:t>Programme</a:t>
            </a:r>
            <a:r>
              <a:rPr lang="en-US" sz="1200" dirty="0" smtClean="0"/>
              <a:t> held on 17.08.2026 and 18.08.2026 organized by the District Legal Services Authority, </a:t>
            </a:r>
            <a:r>
              <a:rPr lang="en-US" sz="1200" dirty="0" err="1" smtClean="0"/>
              <a:t>Mysuru</a:t>
            </a:r>
            <a:r>
              <a:rPr lang="en-US" sz="1200" dirty="0" smtClean="0"/>
              <a:t> at </a:t>
            </a:r>
            <a:r>
              <a:rPr lang="en-US" sz="1200" dirty="0" err="1" smtClean="0"/>
              <a:t>Zilla</a:t>
            </a:r>
            <a:r>
              <a:rPr lang="en-US" sz="1200" dirty="0" smtClean="0"/>
              <a:t> </a:t>
            </a:r>
            <a:r>
              <a:rPr lang="en-US" sz="1200" dirty="0" err="1" smtClean="0"/>
              <a:t>Panchayat</a:t>
            </a:r>
            <a:r>
              <a:rPr lang="en-US" sz="1200" dirty="0" smtClean="0"/>
              <a:t>, Abdul </a:t>
            </a:r>
            <a:r>
              <a:rPr lang="en-US" sz="1200" dirty="0" err="1" smtClean="0"/>
              <a:t>Nazar</a:t>
            </a:r>
            <a:r>
              <a:rPr lang="en-US" sz="1200" dirty="0" smtClean="0"/>
              <a:t> Saba Hall.</a:t>
            </a:r>
          </a:p>
          <a:p>
            <a:pPr lvl="0" algn="just"/>
            <a:endParaRPr lang="en-US"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10" name="Picture 9"/>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fl="http://schemas.microsoft.com/office/word/2024/wordml/sdtformatlock" xmlns:w16sdtdh="http://schemas.microsoft.com/office/word/2020/wordml/sdtdatahash" xmlns:w16du="http://schemas.microsoft.com/office/word/2023/wordml/word16du"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1905000" y="2286000"/>
            <a:ext cx="5334000" cy="3505200"/>
          </a:xfrm>
          <a:prstGeom prst="rect">
            <a:avLst/>
          </a:prstGeom>
          <a:noFill/>
          <a:ln>
            <a:noFill/>
          </a:ln>
        </p:spPr>
      </p:pic>
    </p:spTree>
    <p:extLst>
      <p:ext uri="{BB962C8B-B14F-4D97-AF65-F5344CB8AC3E}">
        <p14:creationId xmlns:p14="http://schemas.microsoft.com/office/powerpoint/2010/main" xmlns="" val="2188108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Legal Services Clinic Meeting</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600200"/>
            <a:ext cx="6910086" cy="639762"/>
          </a:xfrm>
        </p:spPr>
        <p:txBody>
          <a:bodyPr>
            <a:noAutofit/>
          </a:bodyPr>
          <a:lstStyle/>
          <a:p>
            <a:pPr lvl="0" algn="ctr"/>
            <a:r>
              <a:rPr lang="en-US" sz="1200" dirty="0" smtClean="0"/>
              <a:t>Legal Services clinic meeting was held on 20.08.2026 in the college.</a:t>
            </a:r>
          </a:p>
          <a:p>
            <a:pPr lvl="0" algn="just"/>
            <a:endParaRPr lang="en-US" sz="1200" dirty="0" smtClean="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p:cNvPicPr/>
          <p:nvPr/>
        </p:nvPicPr>
        <p:blipFill>
          <a:blip r:embed="rId3">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fl="http://schemas.microsoft.com/office/word/2024/wordml/sdtformatlock" xmlns:w16sdtdh="http://schemas.microsoft.com/office/word/2020/wordml/sdtdatahash" xmlns:w16du="http://schemas.microsoft.com/office/word/2023/wordml/word16du"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t="28204"/>
          <a:stretch>
            <a:fillRect/>
          </a:stretch>
        </p:blipFill>
        <p:spPr bwMode="auto">
          <a:xfrm>
            <a:off x="2438400" y="2362200"/>
            <a:ext cx="4572000" cy="3048000"/>
          </a:xfrm>
          <a:prstGeom prst="rect">
            <a:avLst/>
          </a:prstGeom>
          <a:noFill/>
          <a:ln>
            <a:noFill/>
          </a:ln>
        </p:spPr>
      </p:pic>
    </p:spTree>
    <p:extLst>
      <p:ext uri="{BB962C8B-B14F-4D97-AF65-F5344CB8AC3E}">
        <p14:creationId xmlns:p14="http://schemas.microsoft.com/office/powerpoint/2010/main" xmlns="" val="2188108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p:txBody>
          <a:bodyPr>
            <a:normAutofit/>
          </a:bodyPr>
          <a:lstStyle/>
          <a:p>
            <a:pPr algn="ctr"/>
            <a:r>
              <a:rPr lang="en-US" sz="2400" b="1" dirty="0" smtClean="0">
                <a:solidFill>
                  <a:srgbClr val="002060"/>
                </a:solidFill>
              </a:rPr>
              <a:t>Legal Awareness &amp; Vocational Training </a:t>
            </a:r>
            <a:r>
              <a:rPr lang="en-US" sz="2400" b="1" dirty="0" err="1" smtClean="0">
                <a:solidFill>
                  <a:srgbClr val="002060"/>
                </a:solidFill>
              </a:rPr>
              <a:t>Programme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19200" y="1371600"/>
            <a:ext cx="6910086" cy="639762"/>
          </a:xfrm>
        </p:spPr>
        <p:txBody>
          <a:bodyPr>
            <a:noAutofit/>
          </a:bodyPr>
          <a:lstStyle/>
          <a:p>
            <a:pPr algn="ctr"/>
            <a:r>
              <a:rPr lang="en-US" sz="1200" dirty="0" smtClean="0"/>
              <a:t>Legal Awareness and Vocational Training </a:t>
            </a:r>
            <a:r>
              <a:rPr lang="en-US" sz="1200" dirty="0" err="1" smtClean="0"/>
              <a:t>Programme</a:t>
            </a:r>
            <a:r>
              <a:rPr lang="en-US" sz="1200" dirty="0" smtClean="0"/>
              <a:t> at Government High School, </a:t>
            </a:r>
            <a:r>
              <a:rPr lang="en-US" sz="1200" dirty="0" err="1" smtClean="0"/>
              <a:t>Udduru</a:t>
            </a:r>
            <a:r>
              <a:rPr lang="en-US" sz="1200" dirty="0" smtClean="0"/>
              <a:t>, </a:t>
            </a:r>
            <a:r>
              <a:rPr lang="en-US" sz="1200" dirty="0" err="1" smtClean="0"/>
              <a:t>Hunsur</a:t>
            </a:r>
            <a:r>
              <a:rPr lang="en-US" sz="1200" dirty="0" smtClean="0"/>
              <a:t>, conducted by students of V Semester BALLB (</a:t>
            </a:r>
            <a:r>
              <a:rPr lang="en-US" sz="1200" dirty="0" err="1" smtClean="0"/>
              <a:t>Hons</a:t>
            </a:r>
            <a:r>
              <a:rPr lang="en-US" sz="1200" dirty="0" smtClean="0"/>
              <a:t>.) on 05.08.2026</a:t>
            </a:r>
          </a:p>
          <a:p>
            <a:pPr algn="ctr"/>
            <a:r>
              <a:rPr lang="en-IN" sz="1200" dirty="0" smtClean="0"/>
              <a:t>. </a:t>
            </a:r>
            <a:endParaRPr lang="en-IN" sz="120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143000" cy="1178805"/>
          </a:xfrm>
          <a:prstGeom prst="rect">
            <a:avLst/>
          </a:prstGeom>
          <a:noFill/>
          <a:ln w="9525">
            <a:noFill/>
            <a:miter lim="800000"/>
            <a:headEnd/>
            <a:tailEnd/>
          </a:ln>
          <a:effectLst/>
        </p:spPr>
      </p:pic>
      <p:pic>
        <p:nvPicPr>
          <p:cNvPr id="9" name="Picture 8"/>
          <p:cNvPicPr/>
          <p:nvPr/>
        </p:nvPicPr>
        <p:blipFill>
          <a:blip r:embed="rId3" cstate="print"/>
          <a:stretch>
            <a:fillRect/>
          </a:stretch>
        </p:blipFill>
        <p:spPr>
          <a:xfrm>
            <a:off x="1066800" y="2133600"/>
            <a:ext cx="2743200" cy="1985010"/>
          </a:xfrm>
          <a:prstGeom prst="rect">
            <a:avLst/>
          </a:prstGeom>
        </p:spPr>
      </p:pic>
      <p:pic>
        <p:nvPicPr>
          <p:cNvPr id="10" name="Picture 9"/>
          <p:cNvPicPr/>
          <p:nvPr/>
        </p:nvPicPr>
        <p:blipFill>
          <a:blip r:embed="rId4" cstate="print"/>
          <a:stretch>
            <a:fillRect/>
          </a:stretch>
        </p:blipFill>
        <p:spPr>
          <a:xfrm>
            <a:off x="4876800" y="2057400"/>
            <a:ext cx="2895600" cy="2061210"/>
          </a:xfrm>
          <a:prstGeom prst="rect">
            <a:avLst/>
          </a:prstGeom>
        </p:spPr>
      </p:pic>
      <p:pic>
        <p:nvPicPr>
          <p:cNvPr id="11" name="Picture 10"/>
          <p:cNvPicPr/>
          <p:nvPr/>
        </p:nvPicPr>
        <p:blipFill>
          <a:blip r:embed="rId5" cstate="print"/>
          <a:stretch>
            <a:fillRect/>
          </a:stretch>
        </p:blipFill>
        <p:spPr>
          <a:xfrm>
            <a:off x="1066800" y="4267200"/>
            <a:ext cx="2743200" cy="2061210"/>
          </a:xfrm>
          <a:prstGeom prst="rect">
            <a:avLst/>
          </a:prstGeom>
        </p:spPr>
      </p:pic>
      <p:pic>
        <p:nvPicPr>
          <p:cNvPr id="12" name="Picture 11"/>
          <p:cNvPicPr/>
          <p:nvPr/>
        </p:nvPicPr>
        <p:blipFill>
          <a:blip r:embed="rId6" cstate="print"/>
          <a:stretch>
            <a:fillRect/>
          </a:stretch>
        </p:blipFill>
        <p:spPr>
          <a:xfrm>
            <a:off x="4876800" y="4267200"/>
            <a:ext cx="2895600" cy="2057400"/>
          </a:xfrm>
          <a:prstGeom prst="rect">
            <a:avLst/>
          </a:prstGeom>
        </p:spPr>
      </p:pic>
    </p:spTree>
    <p:extLst>
      <p:ext uri="{BB962C8B-B14F-4D97-AF65-F5344CB8AC3E}">
        <p14:creationId xmlns:p14="http://schemas.microsoft.com/office/powerpoint/2010/main" xmlns="" val="2188108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1143000" y="274638"/>
            <a:ext cx="7315200" cy="1143000"/>
          </a:xfrm>
        </p:spPr>
        <p:txBody>
          <a:bodyPr>
            <a:normAutofit/>
          </a:bodyPr>
          <a:lstStyle/>
          <a:p>
            <a:r>
              <a:rPr lang="en-US" sz="2400" b="1" dirty="0" smtClean="0">
                <a:solidFill>
                  <a:srgbClr val="002060"/>
                </a:solidFill>
              </a:rPr>
              <a:t>A Talk by Dr. N </a:t>
            </a:r>
            <a:r>
              <a:rPr lang="en-US" sz="2400" b="1" dirty="0" err="1" smtClean="0">
                <a:solidFill>
                  <a:srgbClr val="002060"/>
                </a:solidFill>
              </a:rPr>
              <a:t>Vani</a:t>
            </a:r>
            <a:r>
              <a:rPr lang="en-US" sz="2400" b="1" dirty="0" smtClean="0">
                <a:solidFill>
                  <a:srgbClr val="002060"/>
                </a:solidFill>
              </a:rPr>
              <a:t> Shree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990600"/>
            <a:ext cx="6910086" cy="639762"/>
          </a:xfrm>
        </p:spPr>
        <p:txBody>
          <a:bodyPr>
            <a:noAutofit/>
          </a:bodyPr>
          <a:lstStyle/>
          <a:p>
            <a:pPr lvl="0" algn="ctr"/>
            <a:r>
              <a:rPr lang="en-IN" sz="1050" dirty="0" smtClean="0"/>
              <a:t>Dr. N </a:t>
            </a:r>
            <a:r>
              <a:rPr lang="en-IN" sz="1050" dirty="0" err="1" smtClean="0"/>
              <a:t>Vani</a:t>
            </a:r>
            <a:r>
              <a:rPr lang="en-IN" sz="1050" dirty="0" smtClean="0"/>
              <a:t> Shree delivered a Talk on the Drug Use, Misuse and Abuse at the JSS College for Women, </a:t>
            </a:r>
            <a:r>
              <a:rPr lang="en-IN" sz="1050" dirty="0" err="1" smtClean="0"/>
              <a:t>Saraswathipuram</a:t>
            </a:r>
            <a:r>
              <a:rPr lang="en-IN" sz="1050" dirty="0" smtClean="0"/>
              <a:t>, </a:t>
            </a:r>
            <a:r>
              <a:rPr lang="en-IN" sz="1050" dirty="0" err="1" smtClean="0"/>
              <a:t>Mysuru</a:t>
            </a:r>
            <a:r>
              <a:rPr lang="en-IN" sz="1050" dirty="0" smtClean="0"/>
              <a:t>, on 18.08.2026, between 2.30pm to 3.30pm, organized by the Hindi Department.</a:t>
            </a:r>
            <a:endParaRPr lang="en-IN" sz="105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066800" cy="1178805"/>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cstate="print"/>
          <a:srcRect l="11400" t="20000" r="9000"/>
          <a:stretch>
            <a:fillRect/>
          </a:stretch>
        </p:blipFill>
        <p:spPr bwMode="auto">
          <a:xfrm>
            <a:off x="4495800" y="1981200"/>
            <a:ext cx="3967861" cy="29908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l="19800" r="21600" b="1299"/>
          <a:stretch>
            <a:fillRect/>
          </a:stretch>
        </p:blipFill>
        <p:spPr bwMode="auto">
          <a:xfrm>
            <a:off x="609600" y="1981200"/>
            <a:ext cx="3820089" cy="2971800"/>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1143000" y="274638"/>
            <a:ext cx="7315200" cy="1143000"/>
          </a:xfrm>
        </p:spPr>
        <p:txBody>
          <a:bodyPr>
            <a:normAutofit/>
          </a:bodyPr>
          <a:lstStyle/>
          <a:p>
            <a:r>
              <a:rPr lang="en-US" sz="2400" b="1" dirty="0" smtClean="0">
                <a:solidFill>
                  <a:srgbClr val="002060"/>
                </a:solidFill>
              </a:rPr>
              <a:t>An Awareness Talk on Anti-Ragging Day</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990600"/>
            <a:ext cx="6910086" cy="639762"/>
          </a:xfrm>
        </p:spPr>
        <p:txBody>
          <a:bodyPr>
            <a:noAutofit/>
          </a:bodyPr>
          <a:lstStyle/>
          <a:p>
            <a:pPr lvl="0" algn="ctr"/>
            <a:r>
              <a:rPr lang="en-IN" sz="1050" dirty="0" smtClean="0"/>
              <a:t>Mr. </a:t>
            </a:r>
            <a:r>
              <a:rPr lang="en-IN" sz="1050" dirty="0" err="1" smtClean="0"/>
              <a:t>Ashraya</a:t>
            </a:r>
            <a:r>
              <a:rPr lang="en-IN" sz="1050" dirty="0" smtClean="0"/>
              <a:t> S </a:t>
            </a:r>
            <a:r>
              <a:rPr lang="en-IN" sz="1050" dirty="0" err="1" smtClean="0"/>
              <a:t>Chakroborty</a:t>
            </a:r>
            <a:r>
              <a:rPr lang="en-IN" sz="1050" dirty="0" smtClean="0"/>
              <a:t> was invited as a Guest Speaker to deliver an awareness talk on Anti-Ragging Day, organized by JSS Medical College, JSSAHER, </a:t>
            </a:r>
            <a:r>
              <a:rPr lang="en-IN" sz="1050" dirty="0" err="1" smtClean="0"/>
              <a:t>Mysuru</a:t>
            </a:r>
            <a:r>
              <a:rPr lang="en-IN" sz="1050" dirty="0" smtClean="0"/>
              <a:t> on 18.08.2026.</a:t>
            </a:r>
            <a:endParaRPr lang="en-IN" sz="105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066800" cy="1178805"/>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cstate="print"/>
          <a:srcRect/>
          <a:stretch>
            <a:fillRect/>
          </a:stretch>
        </p:blipFill>
        <p:spPr bwMode="auto">
          <a:xfrm>
            <a:off x="2362200" y="2209800"/>
            <a:ext cx="4574859" cy="3048000"/>
          </a:xfrm>
          <a:prstGeom prst="rect">
            <a:avLst/>
          </a:prstGeom>
          <a:noFill/>
          <a:ln w="9525">
            <a:noFill/>
            <a:miter lim="800000"/>
            <a:headEnd/>
            <a:tailEnd/>
          </a:ln>
          <a:effectLst/>
        </p:spPr>
      </p:pic>
    </p:spTree>
    <p:extLst>
      <p:ext uri="{BB962C8B-B14F-4D97-AF65-F5344CB8AC3E}">
        <p14:creationId xmlns:p14="http://schemas.microsoft.com/office/powerpoint/2010/main" xmlns="" val="2188108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1143000" y="274638"/>
            <a:ext cx="7315200" cy="1143000"/>
          </a:xfrm>
        </p:spPr>
        <p:txBody>
          <a:bodyPr>
            <a:normAutofit/>
          </a:bodyPr>
          <a:lstStyle/>
          <a:p>
            <a:r>
              <a:rPr lang="en-US" sz="2400" b="1" dirty="0" smtClean="0">
                <a:solidFill>
                  <a:srgbClr val="002060"/>
                </a:solidFill>
              </a:rPr>
              <a:t>MUN Orientation </a:t>
            </a:r>
            <a:r>
              <a:rPr lang="en-US" sz="2400" b="1" dirty="0" err="1" smtClean="0">
                <a:solidFill>
                  <a:srgbClr val="002060"/>
                </a:solidFill>
              </a:rPr>
              <a:t>Programme</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143000"/>
            <a:ext cx="6910086" cy="639762"/>
          </a:xfrm>
        </p:spPr>
        <p:txBody>
          <a:bodyPr>
            <a:noAutofit/>
          </a:bodyPr>
          <a:lstStyle/>
          <a:p>
            <a:pPr lvl="0" algn="ctr"/>
            <a:r>
              <a:rPr lang="en-US" sz="1050" dirty="0" smtClean="0"/>
              <a:t>Model United Nations Society of JSS Law College conducted an orientation </a:t>
            </a:r>
            <a:r>
              <a:rPr lang="en-US" sz="1050" dirty="0" err="1" smtClean="0"/>
              <a:t>programme</a:t>
            </a:r>
            <a:r>
              <a:rPr lang="en-US" sz="1050" dirty="0" smtClean="0"/>
              <a:t> for the I year students of BA., LL.B(</a:t>
            </a:r>
            <a:r>
              <a:rPr lang="en-US" sz="1050" dirty="0" err="1" smtClean="0"/>
              <a:t>Hons</a:t>
            </a:r>
            <a:r>
              <a:rPr lang="en-US" sz="1050" dirty="0" smtClean="0"/>
              <a:t>.), BBA., LL.B (</a:t>
            </a:r>
            <a:r>
              <a:rPr lang="en-US" sz="1050" dirty="0" err="1" smtClean="0"/>
              <a:t>Hons</a:t>
            </a:r>
            <a:r>
              <a:rPr lang="en-US" sz="1050" dirty="0" smtClean="0"/>
              <a:t>.) and LL.B ON 13.08.2026 at Silver Jubilee Hall. </a:t>
            </a:r>
            <a:endParaRPr lang="en-IN" sz="105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066800" cy="1178805"/>
          </a:xfrm>
          <a:prstGeom prst="rect">
            <a:avLst/>
          </a:prstGeom>
          <a:noFill/>
          <a:ln w="9525">
            <a:noFill/>
            <a:miter lim="800000"/>
            <a:headEnd/>
            <a:tailEnd/>
          </a:ln>
          <a:effectLst/>
        </p:spPr>
      </p:pic>
      <p:pic>
        <p:nvPicPr>
          <p:cNvPr id="11" name="Image 6"/>
          <p:cNvPicPr/>
          <p:nvPr/>
        </p:nvPicPr>
        <p:blipFill>
          <a:blip r:embed="rId3" cstate="print"/>
          <a:stretch>
            <a:fillRect/>
          </a:stretch>
        </p:blipFill>
        <p:spPr>
          <a:xfrm>
            <a:off x="2209800" y="2209800"/>
            <a:ext cx="5029200" cy="3505200"/>
          </a:xfrm>
          <a:prstGeom prst="rect">
            <a:avLst/>
          </a:prstGeom>
        </p:spPr>
      </p:pic>
    </p:spTree>
    <p:extLst>
      <p:ext uri="{BB962C8B-B14F-4D97-AF65-F5344CB8AC3E}">
        <p14:creationId xmlns:p14="http://schemas.microsoft.com/office/powerpoint/2010/main" xmlns="" val="2188108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50B1DC-4D68-955E-8487-CD8AE794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CC6E11-BA51-61D1-B00C-06C00121567F}"/>
              </a:ext>
            </a:extLst>
          </p:cNvPr>
          <p:cNvSpPr>
            <a:spLocks noGrp="1"/>
          </p:cNvSpPr>
          <p:nvPr>
            <p:ph type="title"/>
          </p:nvPr>
        </p:nvSpPr>
        <p:spPr>
          <a:xfrm>
            <a:off x="1143000" y="274638"/>
            <a:ext cx="7315200" cy="1143000"/>
          </a:xfrm>
        </p:spPr>
        <p:txBody>
          <a:bodyPr>
            <a:normAutofit/>
          </a:bodyPr>
          <a:lstStyle/>
          <a:p>
            <a:r>
              <a:rPr lang="en-US" sz="2400" b="1" dirty="0" smtClean="0">
                <a:solidFill>
                  <a:srgbClr val="002060"/>
                </a:solidFill>
              </a:rPr>
              <a:t>Moot Court Orientation</a:t>
            </a:r>
            <a:endParaRPr lang="en-US" sz="2400" b="1" dirty="0">
              <a:solidFill>
                <a:srgbClr val="002060"/>
              </a:solidFill>
            </a:endParaRPr>
          </a:p>
        </p:txBody>
      </p:sp>
      <p:sp>
        <p:nvSpPr>
          <p:cNvPr id="4" name="Text Placeholder 3">
            <a:extLst>
              <a:ext uri="{FF2B5EF4-FFF2-40B4-BE49-F238E27FC236}">
                <a16:creationId xmlns:a16="http://schemas.microsoft.com/office/drawing/2014/main" xmlns="" id="{44556EB5-379F-869A-C2BA-396D619354E1}"/>
              </a:ext>
            </a:extLst>
          </p:cNvPr>
          <p:cNvSpPr>
            <a:spLocks noGrp="1"/>
          </p:cNvSpPr>
          <p:nvPr>
            <p:ph type="body" idx="1"/>
          </p:nvPr>
        </p:nvSpPr>
        <p:spPr>
          <a:xfrm>
            <a:off x="1295400" y="1143000"/>
            <a:ext cx="6910086" cy="639762"/>
          </a:xfrm>
        </p:spPr>
        <p:txBody>
          <a:bodyPr>
            <a:noAutofit/>
          </a:bodyPr>
          <a:lstStyle/>
          <a:p>
            <a:pPr lvl="0" algn="ctr"/>
            <a:r>
              <a:rPr lang="en-IN" sz="1050" dirty="0" smtClean="0"/>
              <a:t>The Moot Court Orientation for the academic year 2026–27 was conducted on 24</a:t>
            </a:r>
            <a:r>
              <a:rPr lang="en-IN" sz="1050" baseline="30000" dirty="0" smtClean="0"/>
              <a:t>th</a:t>
            </a:r>
            <a:r>
              <a:rPr lang="en-IN" sz="1050" dirty="0" smtClean="0"/>
              <a:t> , 25</a:t>
            </a:r>
            <a:r>
              <a:rPr lang="en-IN" sz="1050" baseline="30000" dirty="0" smtClean="0"/>
              <a:t>th</a:t>
            </a:r>
            <a:r>
              <a:rPr lang="en-IN" sz="1050" dirty="0" smtClean="0"/>
              <a:t> and 27</a:t>
            </a:r>
            <a:r>
              <a:rPr lang="en-IN" sz="1050" baseline="30000" dirty="0" smtClean="0"/>
              <a:t>th</a:t>
            </a:r>
            <a:r>
              <a:rPr lang="en-IN" sz="1050" dirty="0" smtClean="0"/>
              <a:t>  August 2026. </a:t>
            </a:r>
            <a:endParaRPr lang="en-IN" sz="1050" dirty="0"/>
          </a:p>
        </p:txBody>
      </p:sp>
      <p:sp>
        <p:nvSpPr>
          <p:cNvPr id="8" name="Footer Placeholder 7">
            <a:extLst>
              <a:ext uri="{FF2B5EF4-FFF2-40B4-BE49-F238E27FC236}">
                <a16:creationId xmlns:a16="http://schemas.microsoft.com/office/drawing/2014/main" xmlns="" id="{1CF61B12-FBB8-496D-324E-5E9F8AB98A15}"/>
              </a:ext>
            </a:extLst>
          </p:cNvPr>
          <p:cNvSpPr>
            <a:spLocks noGrp="1"/>
          </p:cNvSpPr>
          <p:nvPr>
            <p:ph type="ftr" sz="quarter" idx="11"/>
          </p:nvPr>
        </p:nvSpPr>
        <p:spPr/>
        <p:txBody>
          <a:bodyPr/>
          <a:lstStyle/>
          <a:p>
            <a:r>
              <a:rPr lang="en-US"/>
              <a:t>JSSLC</a:t>
            </a:r>
          </a:p>
        </p:txBody>
      </p:sp>
      <p:sp>
        <p:nvSpPr>
          <p:cNvPr id="4100" name="AutoShape 4" descr="blob:https://web.whatsapp.com/ea6ecbd1-c55a-4680-af2d-05946f0cdd99">
            <a:extLst>
              <a:ext uri="{FF2B5EF4-FFF2-40B4-BE49-F238E27FC236}">
                <a16:creationId xmlns:a16="http://schemas.microsoft.com/office/drawing/2014/main" xmlns="" id="{9F2F6974-D48C-92CC-6B11-699933A4FBEE}"/>
              </a:ext>
            </a:extLst>
          </p:cNvPr>
          <p:cNvSpPr>
            <a:spLocks noChangeAspect="1" noChangeArrowheads="1"/>
          </p:cNvSpPr>
          <p:nvPr/>
        </p:nvSpPr>
        <p:spPr bwMode="auto">
          <a:xfrm>
            <a:off x="1259681" y="-144463"/>
            <a:ext cx="2286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2"/>
          <p:cNvPicPr>
            <a:picLocks noChangeAspect="1" noChangeArrowheads="1"/>
          </p:cNvPicPr>
          <p:nvPr/>
        </p:nvPicPr>
        <p:blipFill>
          <a:blip r:embed="rId2" cstate="print"/>
          <a:srcRect l="5766" r="64144"/>
          <a:stretch>
            <a:fillRect/>
          </a:stretch>
        </p:blipFill>
        <p:spPr bwMode="auto">
          <a:xfrm>
            <a:off x="0" y="1"/>
            <a:ext cx="1066800" cy="1178805"/>
          </a:xfrm>
          <a:prstGeom prst="rect">
            <a:avLst/>
          </a:prstGeom>
          <a:noFill/>
          <a:ln w="9525">
            <a:noFill/>
            <a:miter lim="800000"/>
            <a:headEnd/>
            <a:tailEnd/>
          </a:ln>
          <a:effectLst/>
        </p:spPr>
      </p:pic>
      <p:pic>
        <p:nvPicPr>
          <p:cNvPr id="9" name="Picture 8"/>
          <p:cNvPicPr/>
          <p:nvPr/>
        </p:nvPicPr>
        <p:blipFill>
          <a:blip r:embed="rId3"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m="http://schemas.openxmlformats.org/officeDocument/2006/math" xmlns:aink="http://schemas.microsoft.com/office/drawing/2016/ink" xmlns:am3d="http://schemas.microsoft.com/office/drawing/2017/model3d" xmlns:oel="http://schemas.microsoft.com/office/2019/extlst" xmlns:wp14="http://schemas.microsoft.com/office/word/2010/wordprocessingDrawing" xmlns:wp="http://schemas.openxmlformats.org/drawingml/2006/wordprocessingDrawing" xmlns:wpg="http://schemas.microsoft.com/office/word/2010/wordprocessingGroup" xmlns:wpi="http://schemas.microsoft.com/office/word/2010/wordprocessingInk" xmlns:wps="http://schemas.microsoft.com/office/word/2010/wordprocessingShape" xmlns:o="urn:schemas-microsoft-com:office:office" xmlns:v="urn:schemas-microsoft-com:vml"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dtfl="http://schemas.microsoft.com/office/word/2024/wordml/sdtformatlock" xmlns:w16se="http://schemas.microsoft.com/office/word/2015/wordml/symex" xmlns:w16du="http://schemas.microsoft.com/office/word/2023/wordml/word16du" xmlns:wne="http://schemas.microsoft.com/office/word/2006/wordml" xmlns:a14="http://schemas.microsoft.com/office/drawing/2010/main" xmlns:pic="http://schemas.openxmlformats.org/drawingml/2006/picture" xmlns:lc="http://schemas.openxmlformats.org/drawingml/2006/lockedCanvas" val="0"/>
              </a:ext>
            </a:extLst>
          </a:blip>
          <a:srcRect/>
          <a:stretch>
            <a:fillRect/>
          </a:stretch>
        </p:blipFill>
        <p:spPr bwMode="auto">
          <a:xfrm>
            <a:off x="685800" y="2057400"/>
            <a:ext cx="3657600" cy="3393141"/>
          </a:xfrm>
          <a:prstGeom prst="rect">
            <a:avLst/>
          </a:prstGeom>
          <a:noFill/>
        </p:spPr>
      </p:pic>
      <p:pic>
        <p:nvPicPr>
          <p:cNvPr id="10" name="Picture 9"/>
          <p:cNvPicPr/>
          <p:nvPr/>
        </p:nvPicPr>
        <p:blipFill>
          <a:blip r:embed="rId4"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m="http://schemas.openxmlformats.org/officeDocument/2006/math" xmlns:aink="http://schemas.microsoft.com/office/drawing/2016/ink" xmlns:am3d="http://schemas.microsoft.com/office/drawing/2017/model3d" xmlns:oel="http://schemas.microsoft.com/office/2019/extlst" xmlns:wp14="http://schemas.microsoft.com/office/word/2010/wordprocessingDrawing" xmlns:wp="http://schemas.openxmlformats.org/drawingml/2006/wordprocessingDrawing" xmlns:wpg="http://schemas.microsoft.com/office/word/2010/wordprocessingGroup" xmlns:wpi="http://schemas.microsoft.com/office/word/2010/wordprocessingInk" xmlns:wps="http://schemas.microsoft.com/office/word/2010/wordprocessingShape" xmlns:o="urn:schemas-microsoft-com:office:office" xmlns:v="urn:schemas-microsoft-com:vml"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dtfl="http://schemas.microsoft.com/office/word/2024/wordml/sdtformatlock" xmlns:w16se="http://schemas.microsoft.com/office/word/2015/wordml/symex" xmlns:w16du="http://schemas.microsoft.com/office/word/2023/wordml/word16du" xmlns:wne="http://schemas.microsoft.com/office/word/2006/wordml" xmlns:a14="http://schemas.microsoft.com/office/drawing/2010/main" xmlns:pic="http://schemas.openxmlformats.org/drawingml/2006/picture" xmlns:lc="http://schemas.openxmlformats.org/drawingml/2006/lockedCanvas" val="0"/>
              </a:ext>
            </a:extLst>
          </a:blip>
          <a:srcRect t="19430" b="6477"/>
          <a:stretch>
            <a:fillRect/>
          </a:stretch>
        </p:blipFill>
        <p:spPr bwMode="auto">
          <a:xfrm>
            <a:off x="4724400" y="2057400"/>
            <a:ext cx="3429000" cy="3363601"/>
          </a:xfrm>
          <a:prstGeom prst="rect">
            <a:avLst/>
          </a:prstGeom>
          <a:noFill/>
        </p:spPr>
      </p:pic>
    </p:spTree>
    <p:extLst>
      <p:ext uri="{BB962C8B-B14F-4D97-AF65-F5344CB8AC3E}">
        <p14:creationId xmlns:p14="http://schemas.microsoft.com/office/powerpoint/2010/main" xmlns="" val="2188108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1702</Words>
  <Application>Microsoft Office PowerPoint</Application>
  <PresentationFormat>On-screen Show (4:3)</PresentationFormat>
  <Paragraphs>134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Slide 1</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Deeksharambh (Orientation Programme) – 2026</vt:lpstr>
      <vt:lpstr>General Health Checkup</vt:lpstr>
      <vt:lpstr>General Health Checkup</vt:lpstr>
      <vt:lpstr>CLAWS – National Article Writing Competition 2026</vt:lpstr>
      <vt:lpstr>Independence Day – 05.08.2026</vt:lpstr>
      <vt:lpstr>Freshers’Day</vt:lpstr>
      <vt:lpstr>Workshop on SCC Online Database: Resources &amp; Use</vt:lpstr>
      <vt:lpstr>One-Day Workshop on Competition Law </vt:lpstr>
      <vt:lpstr>Moot Court Achievements  Winners of the National Moot Court Competition</vt:lpstr>
      <vt:lpstr>AICON 2026</vt:lpstr>
      <vt:lpstr>District Level UCL  Mixed Martial Arts Fight Championship 2026</vt:lpstr>
      <vt:lpstr>PKD Sports Festival 2026 Open Submission Grappling Championship 2026</vt:lpstr>
      <vt:lpstr>Annual Training Camp – 2026</vt:lpstr>
      <vt:lpstr>Independence Day Celebrations</vt:lpstr>
      <vt:lpstr>NCC Cadets Enrolment</vt:lpstr>
      <vt:lpstr>NCC Weekly Parade</vt:lpstr>
      <vt:lpstr>Interview and Selection of NCC Cadets</vt:lpstr>
      <vt:lpstr>Special Interactive Session</vt:lpstr>
      <vt:lpstr>Legal Awareness Programme</vt:lpstr>
      <vt:lpstr>Refresher Training Programme</vt:lpstr>
      <vt:lpstr>Legal Services Clinic Meeting</vt:lpstr>
      <vt:lpstr>Legal Awareness &amp; Vocational Training Programme</vt:lpstr>
      <vt:lpstr>A Talk by Dr. N Vani Shree</vt:lpstr>
      <vt:lpstr>An Awareness Talk on Anti-Ragging Day</vt:lpstr>
      <vt:lpstr>MUN Orientation Programme</vt:lpstr>
      <vt:lpstr>Moot Court Orientation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MRT</cp:lastModifiedBy>
  <cp:revision>42</cp:revision>
  <dcterms:created xsi:type="dcterms:W3CDTF">2026-09-04T22:10:46Z</dcterms:created>
  <dcterms:modified xsi:type="dcterms:W3CDTF">2026-09-11T11:47:43Z</dcterms:modified>
</cp:coreProperties>
</file>