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57" r:id="rId2"/>
    <p:sldId id="336" r:id="rId3"/>
    <p:sldId id="329" r:id="rId4"/>
    <p:sldId id="339" r:id="rId5"/>
    <p:sldId id="328" r:id="rId6"/>
    <p:sldId id="337" r:id="rId7"/>
    <p:sldId id="338" r:id="rId8"/>
    <p:sldId id="331" r:id="rId9"/>
    <p:sldId id="341" r:id="rId10"/>
    <p:sldId id="340" r:id="rId11"/>
    <p:sldId id="327" r:id="rId12"/>
    <p:sldId id="343" r:id="rId13"/>
    <p:sldId id="344" r:id="rId14"/>
    <p:sldId id="342" r:id="rId15"/>
    <p:sldId id="330" r:id="rId16"/>
    <p:sldId id="333" r:id="rId17"/>
    <p:sldId id="334" r:id="rId18"/>
    <p:sldId id="33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58" userDrawn="1">
          <p15:clr>
            <a:srgbClr val="A4A3A4"/>
          </p15:clr>
        </p15:guide>
        <p15:guide id="2" pos="29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2" d="100"/>
          <a:sy n="82" d="100"/>
        </p:scale>
        <p:origin x="-1474" y="-91"/>
      </p:cViewPr>
      <p:guideLst>
        <p:guide orient="horz" pos="2158"/>
        <p:guide pos="292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pPr/>
              <a:t>5/9/2026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5/9/2026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ECD1C1-86D7-47C3-9AD1-9DA2532F4D46}"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CD1C1-86D7-47C3-9AD1-9DA2532F4D46}"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CD1C1-86D7-47C3-9AD1-9DA2532F4D46}"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CD1C1-86D7-47C3-9AD1-9DA2532F4D46}"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CD1C1-86D7-47C3-9AD1-9DA2532F4D46}"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CD1C1-86D7-47C3-9AD1-9DA2532F4D46}" type="datetimeFigureOut">
              <a:rPr lang="en-US" smtClean="0"/>
              <a:pPr/>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ECD1C1-86D7-47C3-9AD1-9DA2532F4D46}" type="datetimeFigureOut">
              <a:rPr lang="en-US" smtClean="0"/>
              <a:pPr/>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ECD1C1-86D7-47C3-9AD1-9DA2532F4D46}" type="datetimeFigureOut">
              <a:rPr lang="en-US" smtClean="0"/>
              <a:pPr/>
              <a:t>5/9/2026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CD1C1-86D7-47C3-9AD1-9DA2532F4D46}" type="datetimeFigureOut">
              <a:rPr lang="en-US" smtClean="0"/>
              <a:pPr/>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CD1C1-86D7-47C3-9AD1-9DA2532F4D46}" type="datetimeFigureOut">
              <a:rPr lang="en-US" smtClean="0"/>
              <a:pPr/>
              <a:t>5/9/2026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CD1C1-86D7-47C3-9AD1-9DA2532F4D46}" type="datetimeFigureOut">
              <a:rPr lang="en-US" smtClean="0"/>
              <a:pPr/>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CD1C1-86D7-47C3-9AD1-9DA2532F4D46}" type="datetimeFigureOut">
              <a:rPr lang="en-US" smtClean="0"/>
              <a:pPr/>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EE28C-1ED6-4977-A66D-44B0786F11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CD1C1-86D7-47C3-9AD1-9DA2532F4D46}" type="datetimeFigureOut">
              <a:rPr lang="en-US" smtClean="0"/>
              <a:pPr/>
              <a:t>5/9/2026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EE28C-1ED6-4977-A66D-44B0786F11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895600"/>
            <a:ext cx="6934200" cy="1752600"/>
          </a:xfrm>
        </p:spPr>
        <p:txBody>
          <a:bodyPr>
            <a:normAutofit/>
          </a:bodyPr>
          <a:lstStyle/>
          <a:p>
            <a:endParaRPr lang="en-US" dirty="0"/>
          </a:p>
          <a:p>
            <a:r>
              <a:rPr lang="en-US" b="1" dirty="0">
                <a:solidFill>
                  <a:srgbClr val="002060"/>
                </a:solidFill>
              </a:rPr>
              <a:t>Monthly Report – </a:t>
            </a:r>
            <a:r>
              <a:rPr lang="en-IN" altLang="en-US" b="1" dirty="0">
                <a:solidFill>
                  <a:srgbClr val="002060"/>
                </a:solidFill>
              </a:rPr>
              <a:t>April</a:t>
            </a:r>
            <a:r>
              <a:rPr lang="en-US" b="1" dirty="0" smtClean="0">
                <a:solidFill>
                  <a:srgbClr val="002060"/>
                </a:solidFill>
              </a:rPr>
              <a:t> 2026</a:t>
            </a:r>
            <a:endParaRPr lang="en-US" b="1" dirty="0">
              <a:solidFill>
                <a:srgbClr val="002060"/>
              </a:solidFill>
            </a:endParaRPr>
          </a:p>
        </p:txBody>
      </p:sp>
      <p:sp>
        <p:nvSpPr>
          <p:cNvPr id="4" name="Footer Placeholder 3"/>
          <p:cNvSpPr>
            <a:spLocks noGrp="1"/>
          </p:cNvSpPr>
          <p:nvPr>
            <p:ph type="ftr" sz="quarter" idx="11"/>
          </p:nvPr>
        </p:nvSpPr>
        <p:spPr/>
        <p:txBody>
          <a:bodyPr/>
          <a:lstStyle/>
          <a:p>
            <a:r>
              <a:rPr lang="en-US"/>
              <a:t>JSSLC</a:t>
            </a:r>
          </a:p>
        </p:txBody>
      </p:sp>
      <p:pic>
        <p:nvPicPr>
          <p:cNvPr id="1026" name="Picture 2"/>
          <p:cNvPicPr>
            <a:picLocks noChangeAspect="1" noChangeArrowheads="1"/>
          </p:cNvPicPr>
          <p:nvPr/>
        </p:nvPicPr>
        <p:blipFill>
          <a:blip r:embed="rId2"/>
          <a:srcRect/>
          <a:stretch>
            <a:fillRect/>
          </a:stretch>
        </p:blipFill>
        <p:spPr bwMode="auto">
          <a:xfrm>
            <a:off x="2057400" y="685802"/>
            <a:ext cx="5200650" cy="194676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848485"/>
          </a:xfrm>
        </p:spPr>
        <p:txBody>
          <a:bodyPr>
            <a:normAutofit/>
          </a:bodyPr>
          <a:lstStyle/>
          <a:p>
            <a:r>
              <a:rPr lang="en-IN" altLang="en-US" sz="2220"/>
              <a:t> </a:t>
            </a:r>
            <a:r>
              <a:rPr lang="en-US" altLang="en-US" sz="2220" b="1"/>
              <a:t>Two-Day International Seminar on</a:t>
            </a:r>
            <a:br>
              <a:rPr lang="en-US" altLang="en-US" sz="2220" b="1"/>
            </a:br>
            <a:r>
              <a:rPr lang="en-US" altLang="en-US" sz="2220" b="1"/>
              <a:t>“Restorative Justice, Sustainability and Climate Action” Organized by Vaikunta Baliga College of Law, Udupi,</a:t>
            </a:r>
            <a:br>
              <a:rPr lang="en-US" altLang="en-US" sz="2220" b="1"/>
            </a:br>
            <a:r>
              <a:rPr lang="en-US" altLang="en-US" sz="2220" b="1"/>
              <a:t>in Association with CEERA, NLSIU and MAHE</a:t>
            </a:r>
            <a:r>
              <a:rPr lang="en-IN" altLang="en-US" sz="2220" b="1"/>
              <a:t>, JSS Law College (Autonomous) ,Mysuru on 20.04.2026-21.04.2026</a:t>
            </a:r>
          </a:p>
        </p:txBody>
      </p:sp>
      <p:pic>
        <p:nvPicPr>
          <p:cNvPr id="4" name="Picture 3" descr="vaikunta baliga"/>
          <p:cNvPicPr>
            <a:picLocks noChangeAspect="1"/>
          </p:cNvPicPr>
          <p:nvPr/>
        </p:nvPicPr>
        <p:blipFill>
          <a:blip r:embed="rId2" cstate="print"/>
          <a:srcRect l="11021" t="23102" r="11244" b="13228"/>
          <a:stretch>
            <a:fillRect/>
          </a:stretch>
        </p:blipFill>
        <p:spPr>
          <a:xfrm>
            <a:off x="251460" y="2564765"/>
            <a:ext cx="4218940" cy="3583305"/>
          </a:xfrm>
          <a:prstGeom prst="rect">
            <a:avLst/>
          </a:prstGeom>
        </p:spPr>
      </p:pic>
      <p:pic>
        <p:nvPicPr>
          <p:cNvPr id="5" name="Picture 4" descr="vaikunta baliga inagu"/>
          <p:cNvPicPr>
            <a:picLocks noChangeAspect="1"/>
          </p:cNvPicPr>
          <p:nvPr/>
        </p:nvPicPr>
        <p:blipFill>
          <a:blip r:embed="rId3" cstate="print"/>
          <a:srcRect l="11892" t="28343"/>
          <a:stretch>
            <a:fillRect/>
          </a:stretch>
        </p:blipFill>
        <p:spPr>
          <a:xfrm>
            <a:off x="4760595" y="2493010"/>
            <a:ext cx="4383405" cy="35471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49225"/>
            <a:ext cx="8401050" cy="2178685"/>
          </a:xfrm>
        </p:spPr>
        <p:txBody>
          <a:bodyPr>
            <a:normAutofit fontScale="90000"/>
          </a:bodyPr>
          <a:lstStyle/>
          <a:p>
            <a:r>
              <a:rPr lang="en-US" altLang="en-US" sz="2665" dirty="0"/>
              <a:t> </a:t>
            </a:r>
            <a:r>
              <a:rPr lang="en-US" altLang="en-US" sz="2665" b="1" dirty="0"/>
              <a:t>6th SJCL National Moot Court Competition, 2026 organised by St. Joseph's College of Law, Bengaluru</a:t>
            </a:r>
            <a:r>
              <a:rPr lang="en-IN" altLang="en-US" sz="2665" b="1" dirty="0"/>
              <a:t>- Winners</a:t>
            </a:r>
            <a:br>
              <a:rPr lang="en-IN" altLang="en-US" sz="2665" b="1" dirty="0"/>
            </a:br>
            <a:r>
              <a:rPr lang="en-IN" altLang="en-US" sz="2665" b="1" dirty="0"/>
              <a:t>Team:  </a:t>
            </a:r>
            <a:r>
              <a:rPr lang="en-IN" altLang="en-US" sz="2665" b="1" dirty="0" smtClean="0"/>
              <a:t>  </a:t>
            </a:r>
            <a:r>
              <a:rPr lang="en-US" altLang="en-US" sz="2665" b="1" dirty="0" smtClean="0"/>
              <a:t>1</a:t>
            </a:r>
            <a:r>
              <a:rPr lang="en-US" altLang="en-US" sz="2665" b="1" dirty="0"/>
              <a:t>. </a:t>
            </a:r>
            <a:r>
              <a:rPr lang="en-US" altLang="en-US" sz="2665" b="1" dirty="0" err="1"/>
              <a:t>Abhijith</a:t>
            </a:r>
            <a:r>
              <a:rPr lang="en-US" altLang="en-US" sz="2665" b="1" dirty="0"/>
              <a:t> </a:t>
            </a:r>
            <a:r>
              <a:rPr lang="en-US" altLang="en-US" sz="2665" b="1" dirty="0" err="1"/>
              <a:t>Koundinya</a:t>
            </a:r>
            <a:r>
              <a:rPr lang="en-US" altLang="en-US" sz="2665" b="1" dirty="0"/>
              <a:t> G R - 8th Sem BBA LLB </a:t>
            </a:r>
            <a:br>
              <a:rPr lang="en-US" altLang="en-US" sz="2665" b="1" dirty="0"/>
            </a:br>
            <a:r>
              <a:rPr lang="en-US" altLang="en-US" sz="2665" b="1" dirty="0"/>
              <a:t>2. Nanda </a:t>
            </a:r>
            <a:r>
              <a:rPr lang="en-US" altLang="en-US" sz="2665" b="1" dirty="0" err="1"/>
              <a:t>Hattikal</a:t>
            </a:r>
            <a:r>
              <a:rPr lang="en-US" altLang="en-US" sz="2665" b="1" dirty="0"/>
              <a:t> - 8th Sem BBA LLB </a:t>
            </a:r>
            <a:br>
              <a:rPr lang="en-US" altLang="en-US" sz="2665" b="1" dirty="0"/>
            </a:br>
            <a:r>
              <a:rPr lang="en-US" altLang="en-US" sz="2665" b="1" dirty="0" smtClean="0"/>
              <a:t>      3</a:t>
            </a:r>
            <a:r>
              <a:rPr lang="en-US" altLang="en-US" sz="2665" b="1" dirty="0"/>
              <a:t>. </a:t>
            </a:r>
            <a:r>
              <a:rPr lang="en-US" altLang="en-US" sz="2665" b="1" dirty="0" err="1"/>
              <a:t>Bhoomika</a:t>
            </a:r>
            <a:r>
              <a:rPr lang="en-US" altLang="en-US" sz="2665" b="1" dirty="0"/>
              <a:t> Jain S N- 8th </a:t>
            </a:r>
            <a:r>
              <a:rPr lang="en-US" altLang="en-US" sz="2665" b="1" dirty="0"/>
              <a:t>S</a:t>
            </a:r>
            <a:r>
              <a:rPr lang="en-US" altLang="en-US" sz="2665" b="1" dirty="0" smtClean="0"/>
              <a:t>em </a:t>
            </a:r>
            <a:r>
              <a:rPr lang="en-US" altLang="en-US" sz="2665" b="1" dirty="0"/>
              <a:t>BBA LLB</a:t>
            </a:r>
            <a:r>
              <a:rPr lang="en-IN" altLang="en-US" sz="2665" b="1" dirty="0"/>
              <a:t> </a:t>
            </a:r>
            <a:r>
              <a:rPr lang="en-US" altLang="en-US" sz="2665" b="1" dirty="0" smtClean="0"/>
              <a:t> </a:t>
            </a:r>
            <a:br>
              <a:rPr lang="en-US" altLang="en-US" sz="2665" b="1" dirty="0" smtClean="0"/>
            </a:br>
            <a:r>
              <a:rPr lang="en-US" altLang="en-US" sz="2665" b="1" dirty="0" smtClean="0"/>
              <a:t>won </a:t>
            </a:r>
            <a:r>
              <a:rPr lang="en-US" altLang="en-US" sz="2665" b="1" dirty="0"/>
              <a:t>a cash prize of Rs. </a:t>
            </a:r>
            <a:r>
              <a:rPr lang="en-US" altLang="en-US" sz="2665" b="1" dirty="0" smtClean="0"/>
              <a:t>50,000/-</a:t>
            </a:r>
            <a:endParaRPr lang="en-US" altLang="en-US" sz="2665" b="1" dirty="0"/>
          </a:p>
        </p:txBody>
      </p:sp>
      <p:pic>
        <p:nvPicPr>
          <p:cNvPr id="4" name="Picture 3" descr="abhijith nanda moot"/>
          <p:cNvPicPr>
            <a:picLocks noChangeAspect="1"/>
          </p:cNvPicPr>
          <p:nvPr/>
        </p:nvPicPr>
        <p:blipFill>
          <a:blip r:embed="rId2" cstate="print"/>
          <a:stretch>
            <a:fillRect/>
          </a:stretch>
        </p:blipFill>
        <p:spPr>
          <a:xfrm>
            <a:off x="467360" y="2547620"/>
            <a:ext cx="8091805" cy="37680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 </a:t>
            </a:r>
            <a:r>
              <a:rPr lang="en-US" altLang="en-US" sz="2665" b="1" dirty="0"/>
              <a:t>“Campus to Court” was organized by the </a:t>
            </a:r>
            <a:r>
              <a:rPr lang="en-US" altLang="en-US" sz="2665" b="1" dirty="0" err="1"/>
              <a:t>Adhivakta</a:t>
            </a:r>
            <a:r>
              <a:rPr lang="en-US" altLang="en-US" sz="2665" b="1" dirty="0"/>
              <a:t> Parishad, Mysuru </a:t>
            </a:r>
            <a:r>
              <a:rPr lang="en-US" altLang="en-US" sz="2665" b="1" dirty="0" smtClean="0"/>
              <a:t>Unit in association with Placement Cell of JSSLC</a:t>
            </a:r>
            <a:r>
              <a:rPr lang="en-IN" altLang="en-US" sz="2665" b="1" dirty="0" smtClean="0"/>
              <a:t> </a:t>
            </a:r>
            <a:r>
              <a:rPr lang="en-IN" altLang="en-US" sz="2665" b="1" dirty="0"/>
              <a:t>on 08.04.2026 </a:t>
            </a:r>
          </a:p>
        </p:txBody>
      </p:sp>
      <p:pic>
        <p:nvPicPr>
          <p:cNvPr id="4" name="Picture 3" descr="abhiyaktha parishad "/>
          <p:cNvPicPr>
            <a:picLocks noChangeAspect="1"/>
          </p:cNvPicPr>
          <p:nvPr/>
        </p:nvPicPr>
        <p:blipFill>
          <a:blip r:embed="rId2"/>
          <a:srcRect l="3535" t="29398" r="9840" b="13898"/>
          <a:stretch>
            <a:fillRect/>
          </a:stretch>
        </p:blipFill>
        <p:spPr>
          <a:xfrm>
            <a:off x="539115" y="1701165"/>
            <a:ext cx="7920990" cy="38887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3510"/>
            <a:ext cx="8362950" cy="1923415"/>
          </a:xfrm>
        </p:spPr>
        <p:txBody>
          <a:bodyPr>
            <a:normAutofit fontScale="90000"/>
          </a:bodyPr>
          <a:lstStyle/>
          <a:p>
            <a:r>
              <a:rPr lang="en-US" altLang="en-US" sz="3110" dirty="0"/>
              <a:t>Drug Free Colleges (Inspired Young Minds) and awareness on </a:t>
            </a:r>
            <a:r>
              <a:rPr lang="en-US" altLang="en-US" sz="3110" dirty="0" err="1"/>
              <a:t>Vimukthi</a:t>
            </a:r>
            <a:r>
              <a:rPr lang="en-US" altLang="en-US" sz="3110" dirty="0"/>
              <a:t> App, organised by Mysuru City Police</a:t>
            </a:r>
            <a:br>
              <a:rPr lang="en-US" altLang="en-US" sz="3110" dirty="0"/>
            </a:br>
            <a:r>
              <a:rPr lang="en-IN" altLang="en-US" sz="2220" dirty="0"/>
              <a:t>Dr. N</a:t>
            </a:r>
            <a:r>
              <a:rPr lang="en-IN" altLang="en-US" sz="2220" dirty="0" smtClean="0"/>
              <a:t>. Vani Shree  </a:t>
            </a:r>
            <a:r>
              <a:rPr lang="en-IN" altLang="en-US" sz="2220" dirty="0"/>
              <a:t>attended the meeting convened by Smt. </a:t>
            </a:r>
            <a:r>
              <a:rPr lang="en-IN" altLang="en-US" sz="2220" dirty="0" err="1"/>
              <a:t>Seema</a:t>
            </a:r>
            <a:r>
              <a:rPr lang="en-IN" altLang="en-US" sz="2220" dirty="0"/>
              <a:t> </a:t>
            </a:r>
            <a:r>
              <a:rPr lang="en-IN" altLang="en-US" sz="2220" dirty="0" err="1"/>
              <a:t>Latkar</a:t>
            </a:r>
            <a:r>
              <a:rPr lang="en-IN" altLang="en-US" sz="2220" dirty="0"/>
              <a:t>, </a:t>
            </a:r>
            <a:r>
              <a:rPr lang="en-IN" altLang="en-US" sz="2220" dirty="0" err="1"/>
              <a:t>CIty</a:t>
            </a:r>
            <a:r>
              <a:rPr lang="en-IN" altLang="en-US" sz="2220" dirty="0"/>
              <a:t> </a:t>
            </a:r>
            <a:r>
              <a:rPr lang="en-IN" altLang="en-US" sz="2220" dirty="0" smtClean="0"/>
              <a:t>Police </a:t>
            </a:r>
            <a:r>
              <a:rPr lang="en-IN" altLang="en-US" sz="2220" dirty="0"/>
              <a:t>C</a:t>
            </a:r>
            <a:r>
              <a:rPr lang="en-IN" altLang="en-US" sz="2220" dirty="0" smtClean="0"/>
              <a:t>ommissioner </a:t>
            </a:r>
            <a:r>
              <a:rPr lang="en-IN" altLang="en-US" sz="2220" dirty="0"/>
              <a:t>and Smt. </a:t>
            </a:r>
            <a:r>
              <a:rPr lang="en-IN" altLang="en-US" sz="2220" dirty="0" err="1"/>
              <a:t>Harsha</a:t>
            </a:r>
            <a:r>
              <a:rPr lang="en-IN" altLang="en-US" sz="2220" dirty="0"/>
              <a:t> </a:t>
            </a:r>
            <a:r>
              <a:rPr lang="en-IN" altLang="en-US" sz="2220" dirty="0" err="1"/>
              <a:t>Priyamvada</a:t>
            </a:r>
            <a:r>
              <a:rPr lang="en-IN" altLang="en-US" sz="2220" dirty="0"/>
              <a:t> , DCP</a:t>
            </a:r>
          </a:p>
        </p:txBody>
      </p:sp>
      <p:pic>
        <p:nvPicPr>
          <p:cNvPr id="4" name="Picture 3" descr="drug free "/>
          <p:cNvPicPr>
            <a:picLocks noChangeAspect="1"/>
          </p:cNvPicPr>
          <p:nvPr/>
        </p:nvPicPr>
        <p:blipFill>
          <a:blip r:embed="rId2"/>
          <a:srcRect t="4204" b="3398"/>
          <a:stretch>
            <a:fillRect/>
          </a:stretch>
        </p:blipFill>
        <p:spPr>
          <a:xfrm>
            <a:off x="323215" y="2277110"/>
            <a:ext cx="8046720" cy="4476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dirty="0"/>
              <a:t>World Book Day &amp; World Copyright Day </a:t>
            </a:r>
            <a:r>
              <a:rPr lang="en-IN" altLang="en-US" dirty="0" smtClean="0"/>
              <a:t>was observed </a:t>
            </a:r>
            <a:r>
              <a:rPr lang="en-IN" altLang="en-US" dirty="0" smtClean="0"/>
              <a:t>on</a:t>
            </a:r>
            <a:r>
              <a:rPr lang="en-IN" altLang="en-US" dirty="0" smtClean="0"/>
              <a:t> </a:t>
            </a:r>
            <a:r>
              <a:rPr lang="en-IN" altLang="en-US" dirty="0"/>
              <a:t>23.04.2026 </a:t>
            </a:r>
          </a:p>
        </p:txBody>
      </p:sp>
      <p:pic>
        <p:nvPicPr>
          <p:cNvPr id="4" name="Picture 3" descr="world copyright day- "/>
          <p:cNvPicPr>
            <a:picLocks noChangeAspect="1"/>
          </p:cNvPicPr>
          <p:nvPr/>
        </p:nvPicPr>
        <p:blipFill>
          <a:blip r:embed="rId2"/>
          <a:srcRect t="30315"/>
          <a:stretch>
            <a:fillRect/>
          </a:stretch>
        </p:blipFill>
        <p:spPr>
          <a:xfrm>
            <a:off x="251460" y="1701165"/>
            <a:ext cx="8536305" cy="46164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238885"/>
          </a:xfrm>
        </p:spPr>
        <p:txBody>
          <a:bodyPr>
            <a:normAutofit fontScale="90000"/>
          </a:bodyPr>
          <a:lstStyle/>
          <a:p>
            <a:r>
              <a:rPr lang="en-IN" altLang="en-US" sz="2665" dirty="0"/>
              <a:t>S</a:t>
            </a:r>
            <a:r>
              <a:rPr lang="en-US" altLang="en-US" sz="2665" dirty="0" err="1"/>
              <a:t>tudents</a:t>
            </a:r>
            <a:r>
              <a:rPr lang="en-US" altLang="en-US" sz="2665" dirty="0"/>
              <a:t> of JSS Law College, Autonomous, Mysuru participated in various competitions</a:t>
            </a:r>
            <a:r>
              <a:rPr lang="en-IN" altLang="en-US" sz="2665" dirty="0"/>
              <a:t> held at SDM Law </a:t>
            </a:r>
            <a:r>
              <a:rPr lang="en-IN" altLang="en-US" sz="2665" dirty="0" smtClean="0"/>
              <a:t>College, </a:t>
            </a:r>
            <a:r>
              <a:rPr lang="en-IN" altLang="en-US" sz="2665" dirty="0" err="1"/>
              <a:t>Mangaluru</a:t>
            </a:r>
            <a:endParaRPr lang="en-IN" altLang="en-US" sz="2665" dirty="0"/>
          </a:p>
        </p:txBody>
      </p:sp>
      <p:pic>
        <p:nvPicPr>
          <p:cNvPr id="4" name="Picture 3" descr="nida-lex ultima"/>
          <p:cNvPicPr>
            <a:picLocks noChangeAspect="1"/>
          </p:cNvPicPr>
          <p:nvPr/>
        </p:nvPicPr>
        <p:blipFill>
          <a:blip r:embed="rId2"/>
          <a:srcRect t="36741"/>
          <a:stretch>
            <a:fillRect/>
          </a:stretch>
        </p:blipFill>
        <p:spPr>
          <a:xfrm>
            <a:off x="323850" y="1844675"/>
            <a:ext cx="4450715" cy="4338320"/>
          </a:xfrm>
          <a:prstGeom prst="rect">
            <a:avLst/>
          </a:prstGeom>
        </p:spPr>
      </p:pic>
      <p:pic>
        <p:nvPicPr>
          <p:cNvPr id="5" name="Picture 4" descr="nida trphy"/>
          <p:cNvPicPr>
            <a:picLocks noChangeAspect="1"/>
          </p:cNvPicPr>
          <p:nvPr/>
        </p:nvPicPr>
        <p:blipFill>
          <a:blip r:embed="rId3"/>
          <a:srcRect t="32157"/>
          <a:stretch>
            <a:fillRect/>
          </a:stretch>
        </p:blipFill>
        <p:spPr>
          <a:xfrm>
            <a:off x="5147945" y="1844675"/>
            <a:ext cx="3857625" cy="42335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15" y="188595"/>
            <a:ext cx="8229600" cy="2548890"/>
          </a:xfrm>
        </p:spPr>
        <p:txBody>
          <a:bodyPr>
            <a:normAutofit fontScale="90000"/>
          </a:bodyPr>
          <a:lstStyle/>
          <a:p>
            <a:pPr algn="ctr"/>
            <a:r>
              <a:rPr lang="en-US" altLang="en-US" sz="2220" b="1" i="1" dirty="0"/>
              <a:t>23rd Surana &amp; </a:t>
            </a:r>
            <a:r>
              <a:rPr lang="en-US" altLang="en-US" sz="2220" b="1" i="1" dirty="0" smtClean="0"/>
              <a:t>Surana &amp; JSSLC Corporate </a:t>
            </a:r>
            <a:r>
              <a:rPr lang="en-US" altLang="en-US" sz="2220" b="1" i="1" dirty="0"/>
              <a:t>Law Moot Court Competition, 2026</a:t>
            </a:r>
            <a:r>
              <a:rPr lang="en-US" altLang="en-US" sz="2220" i="1" dirty="0"/>
              <a:t/>
            </a:r>
            <a:br>
              <a:rPr lang="en-US" altLang="en-US" sz="2220" i="1" dirty="0"/>
            </a:br>
            <a:r>
              <a:rPr lang="en-US" altLang="en-US" sz="2220" i="1" dirty="0"/>
              <a:t>Distinguished Dignitaries</a:t>
            </a:r>
            <a:r>
              <a:rPr lang="en-IN" altLang="en-US" sz="2220" i="1" dirty="0"/>
              <a:t>: </a:t>
            </a:r>
            <a:r>
              <a:rPr lang="en-US" altLang="en-US" sz="2220" i="1" dirty="0"/>
              <a:t>Hon’ble Justice S. G. </a:t>
            </a:r>
            <a:r>
              <a:rPr lang="en-US" altLang="en-US" sz="2220" i="1" dirty="0" err="1"/>
              <a:t>Pandit</a:t>
            </a:r>
            <a:r>
              <a:rPr lang="en-US" altLang="en-US" sz="2220" i="1" dirty="0"/>
              <a:t/>
            </a:r>
            <a:br>
              <a:rPr lang="en-US" altLang="en-US" sz="2220" i="1" dirty="0"/>
            </a:br>
            <a:r>
              <a:rPr lang="en-US" altLang="en-US" sz="2220" i="1" dirty="0"/>
              <a:t>Hon’ble Justice K. V. Aravind</a:t>
            </a:r>
            <a:br>
              <a:rPr lang="en-US" altLang="en-US" sz="2220" i="1" dirty="0"/>
            </a:br>
            <a:r>
              <a:rPr lang="en-US" altLang="en-US" sz="2220" i="1" dirty="0"/>
              <a:t>Sri </a:t>
            </a:r>
            <a:r>
              <a:rPr lang="en-US" altLang="en-US" sz="2220" i="1" dirty="0" err="1"/>
              <a:t>Preetam</a:t>
            </a:r>
            <a:r>
              <a:rPr lang="en-US" altLang="en-US" sz="2220" i="1" dirty="0"/>
              <a:t> Surana</a:t>
            </a:r>
            <a:r>
              <a:rPr lang="en-IN" altLang="en-US" sz="2220" i="1" dirty="0"/>
              <a:t>, Smt. </a:t>
            </a:r>
            <a:r>
              <a:rPr lang="en-IN" altLang="en-US" sz="2220" i="1" dirty="0" err="1"/>
              <a:t>V.Manjula</a:t>
            </a:r>
            <a:r>
              <a:rPr lang="en-IN" altLang="en-US" sz="2220" i="1" dirty="0"/>
              <a:t>, Prof K.S.Suresh, Dr. N Vani </a:t>
            </a:r>
            <a:r>
              <a:rPr lang="en-IN" altLang="en-US" sz="2220" i="1" dirty="0" smtClean="0"/>
              <a:t>Shree </a:t>
            </a:r>
            <a:r>
              <a:rPr lang="en-IN" altLang="en-US" sz="2220" i="1" dirty="0"/>
              <a:t>, Sri. Karthik Ranganathan , Sri </a:t>
            </a:r>
            <a:r>
              <a:rPr lang="en-IN" altLang="en-US" sz="2220" i="1" dirty="0" err="1"/>
              <a:t>Achutha</a:t>
            </a:r>
            <a:r>
              <a:rPr lang="en-IN" altLang="en-US" sz="2220" i="1" dirty="0"/>
              <a:t> </a:t>
            </a:r>
            <a:br>
              <a:rPr lang="en-IN" altLang="en-US" sz="2220" i="1" dirty="0"/>
            </a:br>
            <a:r>
              <a:rPr lang="en-US" altLang="en-US" sz="2220" dirty="0"/>
              <a:t>Winning Team</a:t>
            </a:r>
            <a:r>
              <a:rPr lang="en-IN" altLang="en-US" sz="2220" dirty="0"/>
              <a:t>-</a:t>
            </a:r>
            <a:r>
              <a:rPr lang="en-US" altLang="en-US" sz="2220" b="1" dirty="0"/>
              <a:t>School of Law, SASTRA Deemed University, </a:t>
            </a:r>
            <a:r>
              <a:rPr lang="en-US" altLang="en-US" sz="2220" b="1" dirty="0" err="1"/>
              <a:t>Thanjavur</a:t>
            </a:r>
            <a:r>
              <a:rPr lang="en-US" altLang="en-US" sz="2220" dirty="0"/>
              <a:t/>
            </a:r>
            <a:br>
              <a:rPr lang="en-US" altLang="en-US" sz="2220" dirty="0"/>
            </a:br>
            <a:r>
              <a:rPr lang="en-US" altLang="en-US" sz="2220" dirty="0" smtClean="0"/>
              <a:t>Runners-up</a:t>
            </a:r>
            <a:r>
              <a:rPr lang="en-IN" altLang="en-US" sz="2220" dirty="0" smtClean="0"/>
              <a:t> </a:t>
            </a:r>
            <a:r>
              <a:rPr lang="en-US" altLang="en-US" sz="2220" b="1" dirty="0"/>
              <a:t>Dr. Ram </a:t>
            </a:r>
            <a:r>
              <a:rPr lang="en-US" altLang="en-US" sz="2220" b="1" dirty="0" err="1"/>
              <a:t>Manohar</a:t>
            </a:r>
            <a:r>
              <a:rPr lang="en-US" altLang="en-US" sz="2220" b="1" dirty="0"/>
              <a:t> </a:t>
            </a:r>
            <a:r>
              <a:rPr lang="en-US" altLang="en-US" sz="2220" b="1" dirty="0" err="1"/>
              <a:t>Lohia</a:t>
            </a:r>
            <a:r>
              <a:rPr lang="en-US" altLang="en-US" sz="2220" b="1" dirty="0"/>
              <a:t> National Law University, Lucknow</a:t>
            </a:r>
          </a:p>
        </p:txBody>
      </p:sp>
      <p:pic>
        <p:nvPicPr>
          <p:cNvPr id="4" name="Picture 3" descr="surana surana "/>
          <p:cNvPicPr>
            <a:picLocks noChangeAspect="1"/>
          </p:cNvPicPr>
          <p:nvPr/>
        </p:nvPicPr>
        <p:blipFill>
          <a:blip r:embed="rId2"/>
          <a:srcRect t="21175"/>
          <a:stretch>
            <a:fillRect/>
          </a:stretch>
        </p:blipFill>
        <p:spPr>
          <a:xfrm>
            <a:off x="611505" y="2976245"/>
            <a:ext cx="8289290" cy="34486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dirty="0"/>
              <a:t>135th Ambedkar Jayanthi </a:t>
            </a:r>
            <a:r>
              <a:rPr lang="en-IN" altLang="en-US" dirty="0" smtClean="0"/>
              <a:t>was celebrated </a:t>
            </a:r>
            <a:r>
              <a:rPr lang="en-IN" altLang="en-US" dirty="0"/>
              <a:t>on 29.04.2026</a:t>
            </a:r>
          </a:p>
        </p:txBody>
      </p:sp>
      <p:pic>
        <p:nvPicPr>
          <p:cNvPr id="4" name="Picture 3" descr="ambedkar jayanthi"/>
          <p:cNvPicPr>
            <a:picLocks noChangeAspect="1"/>
          </p:cNvPicPr>
          <p:nvPr/>
        </p:nvPicPr>
        <p:blipFill>
          <a:blip r:embed="rId2"/>
          <a:srcRect t="16821"/>
          <a:stretch>
            <a:fillRect/>
          </a:stretch>
        </p:blipFill>
        <p:spPr>
          <a:xfrm>
            <a:off x="493395" y="1844675"/>
            <a:ext cx="8088630" cy="46316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dirty="0" smtClean="0"/>
              <a:t>The Finance </a:t>
            </a:r>
            <a:r>
              <a:rPr lang="en-IN" altLang="en-US" dirty="0"/>
              <a:t>Committee </a:t>
            </a:r>
            <a:r>
              <a:rPr lang="en-IN" altLang="en-US" dirty="0" smtClean="0"/>
              <a:t>meeting was </a:t>
            </a:r>
            <a:r>
              <a:rPr lang="en-IN" altLang="en-US" dirty="0"/>
              <a:t>held on 29.04.2026</a:t>
            </a:r>
          </a:p>
        </p:txBody>
      </p:sp>
      <p:pic>
        <p:nvPicPr>
          <p:cNvPr id="4" name="Picture 3" descr="fc meeting "/>
          <p:cNvPicPr>
            <a:picLocks noChangeAspect="1"/>
          </p:cNvPicPr>
          <p:nvPr/>
        </p:nvPicPr>
        <p:blipFill>
          <a:blip r:embed="rId2"/>
          <a:stretch>
            <a:fillRect/>
          </a:stretch>
        </p:blipFill>
        <p:spPr>
          <a:xfrm>
            <a:off x="597535" y="1704340"/>
            <a:ext cx="7828915" cy="46945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altLang="en-US" sz="2220" b="1" dirty="0" smtClean="0"/>
              <a:t>A Virtual Interactive </a:t>
            </a:r>
            <a:r>
              <a:rPr lang="en-IN" altLang="en-US" sz="2220" b="1" dirty="0"/>
              <a:t>Session on </a:t>
            </a:r>
            <a:r>
              <a:rPr lang="en-IN" altLang="en-US" sz="2220" b="1" dirty="0" smtClean="0"/>
              <a:t>ADR by </a:t>
            </a:r>
            <a:r>
              <a:rPr lang="en-US" altLang="en-US" sz="2220" b="1" dirty="0"/>
              <a:t>Mr. </a:t>
            </a:r>
            <a:r>
              <a:rPr lang="en-US" altLang="en-US" sz="2220" b="1" dirty="0" err="1"/>
              <a:t>Dhruv</a:t>
            </a:r>
            <a:r>
              <a:rPr lang="en-US" altLang="en-US" sz="2220" b="1" dirty="0"/>
              <a:t> </a:t>
            </a:r>
            <a:r>
              <a:rPr lang="en-US" altLang="en-US" sz="2220" b="1" dirty="0" err="1"/>
              <a:t>Siddharth</a:t>
            </a:r>
            <a:r>
              <a:rPr lang="en-US" altLang="en-US" sz="2220" b="1" dirty="0"/>
              <a:t>, International Sports Consultant and Ad Hoc Clerk at the Court of Arbitration for Sport,</a:t>
            </a:r>
            <a:r>
              <a:rPr lang="en-IN" altLang="en-US" sz="2220" b="1" dirty="0"/>
              <a:t> (Sports Law) </a:t>
            </a:r>
            <a:r>
              <a:rPr lang="en-IN" altLang="en-US" sz="2220" b="1" dirty="0" smtClean="0"/>
              <a:t>held on </a:t>
            </a:r>
            <a:r>
              <a:rPr lang="en-IN" altLang="en-US" sz="2220" b="1" dirty="0"/>
              <a:t>2.4.2026</a:t>
            </a:r>
          </a:p>
        </p:txBody>
      </p:sp>
      <p:pic>
        <p:nvPicPr>
          <p:cNvPr id="2103177506" name="Picture 1"/>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20531"/>
          <a:stretch>
            <a:fillRect/>
          </a:stretch>
        </p:blipFill>
        <p:spPr>
          <a:xfrm>
            <a:off x="457200" y="1916430"/>
            <a:ext cx="4023995" cy="3660140"/>
          </a:xfrm>
          <a:prstGeom prst="rect">
            <a:avLst/>
          </a:prstGeom>
        </p:spPr>
      </p:pic>
      <p:pic>
        <p:nvPicPr>
          <p:cNvPr id="1100800548"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78375" y="1916430"/>
            <a:ext cx="4244975" cy="36074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665" b="1" dirty="0"/>
              <a:t>Nirmal </a:t>
            </a:r>
            <a:r>
              <a:rPr lang="en-US" altLang="en-US" sz="2665" b="1" dirty="0" err="1"/>
              <a:t>Choyal</a:t>
            </a:r>
            <a:r>
              <a:rPr lang="en-US" altLang="en-US" sz="2665" b="1" dirty="0"/>
              <a:t>, a student of 1st Year </a:t>
            </a:r>
            <a:r>
              <a:rPr lang="en-US" altLang="en-US" sz="2665" b="1" dirty="0" smtClean="0"/>
              <a:t>BBA. </a:t>
            </a:r>
            <a:r>
              <a:rPr lang="en-US" altLang="en-US" sz="2665" b="1" dirty="0"/>
              <a:t>LL.B</a:t>
            </a:r>
            <a:r>
              <a:rPr lang="en-IN" altLang="en-US" sz="2665" b="1" dirty="0"/>
              <a:t>- </a:t>
            </a:r>
            <a:r>
              <a:rPr lang="en-IN" altLang="en-US" sz="2665" b="1" dirty="0" smtClean="0"/>
              <a:t>The </a:t>
            </a:r>
            <a:r>
              <a:rPr lang="en-US" altLang="en-US" sz="2665" b="1" dirty="0" smtClean="0"/>
              <a:t>youngest </a:t>
            </a:r>
            <a:r>
              <a:rPr lang="en-US" altLang="en-US" sz="2665" b="1" dirty="0"/>
              <a:t>rider from Karnataka</a:t>
            </a:r>
            <a:r>
              <a:rPr lang="en-IN" altLang="en-US" sz="2665" b="1" dirty="0"/>
              <a:t> </a:t>
            </a:r>
            <a:r>
              <a:rPr lang="en-US" altLang="en-US" sz="2665" b="1" dirty="0"/>
              <a:t>successfully </a:t>
            </a:r>
            <a:r>
              <a:rPr lang="en-US" altLang="en-US" sz="2665" b="1" dirty="0" smtClean="0"/>
              <a:t>completed </a:t>
            </a:r>
            <a:r>
              <a:rPr lang="en-US" altLang="en-US" sz="2665" b="1" dirty="0"/>
              <a:t>the prestigious Super </a:t>
            </a:r>
            <a:r>
              <a:rPr lang="en-US" altLang="en-US" sz="2665" b="1" dirty="0" err="1"/>
              <a:t>Randonneur</a:t>
            </a:r>
            <a:r>
              <a:rPr lang="en-US" altLang="en-US" sz="2665" b="1" dirty="0"/>
              <a:t> </a:t>
            </a:r>
            <a:r>
              <a:rPr lang="en-US" altLang="en-US" sz="2665" b="1" dirty="0" smtClean="0"/>
              <a:t>Series</a:t>
            </a:r>
            <a:endParaRPr lang="en-US" altLang="en-US" sz="2665" b="1" dirty="0"/>
          </a:p>
        </p:txBody>
      </p:sp>
      <p:pic>
        <p:nvPicPr>
          <p:cNvPr id="4" name="Picture 3" descr="WhatsApp Image 2026-04-26 at 4.42.10 PM"/>
          <p:cNvPicPr>
            <a:picLocks noChangeAspect="1"/>
          </p:cNvPicPr>
          <p:nvPr/>
        </p:nvPicPr>
        <p:blipFill>
          <a:blip r:embed="rId2"/>
          <a:stretch>
            <a:fillRect/>
          </a:stretch>
        </p:blipFill>
        <p:spPr>
          <a:xfrm>
            <a:off x="1043940" y="1844675"/>
            <a:ext cx="3312795" cy="4417060"/>
          </a:xfrm>
          <a:prstGeom prst="rect">
            <a:avLst/>
          </a:prstGeom>
        </p:spPr>
      </p:pic>
      <p:pic>
        <p:nvPicPr>
          <p:cNvPr id="3" name="Picture 2" descr="nirmal"/>
          <p:cNvPicPr>
            <a:picLocks noChangeAspect="1"/>
          </p:cNvPicPr>
          <p:nvPr/>
        </p:nvPicPr>
        <p:blipFill>
          <a:blip r:embed="rId3"/>
          <a:stretch>
            <a:fillRect/>
          </a:stretch>
        </p:blipFill>
        <p:spPr>
          <a:xfrm>
            <a:off x="4827905" y="1786890"/>
            <a:ext cx="3422015" cy="44748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666240"/>
          </a:xfrm>
        </p:spPr>
        <p:txBody>
          <a:bodyPr>
            <a:normAutofit fontScale="90000"/>
          </a:bodyPr>
          <a:lstStyle/>
          <a:p>
            <a:r>
              <a:rPr lang="en-US" altLang="en-US" dirty="0"/>
              <a:t> </a:t>
            </a:r>
            <a:r>
              <a:rPr lang="en-US" altLang="en-US" sz="2665" b="1" dirty="0" err="1"/>
              <a:t>Kabaddi</a:t>
            </a:r>
            <a:r>
              <a:rPr lang="en-US" altLang="en-US" sz="2665" b="1" dirty="0"/>
              <a:t> Men</a:t>
            </a:r>
            <a:r>
              <a:rPr lang="en-IN" altLang="en-US" sz="2665" b="1" dirty="0"/>
              <a:t>s</a:t>
            </a:r>
            <a:r>
              <a:rPr lang="en-US" altLang="en-US" sz="2665" b="1" dirty="0"/>
              <a:t> team has participated in the Karnataka State Law University Inter Collegiate </a:t>
            </a:r>
            <a:r>
              <a:rPr lang="en-US" altLang="en-US" sz="2665" b="1" dirty="0" err="1"/>
              <a:t>Kabaddi</a:t>
            </a:r>
            <a:r>
              <a:rPr lang="en-US" altLang="en-US" sz="2665" b="1" dirty="0"/>
              <a:t> Tournament  organized by Saraswathi Law College, </a:t>
            </a:r>
            <a:r>
              <a:rPr lang="en-US" altLang="en-US" sz="2665" b="1" dirty="0" err="1" smtClean="0"/>
              <a:t>Chitradurga</a:t>
            </a:r>
            <a:r>
              <a:rPr lang="en-US" altLang="en-US" sz="2665" b="1" dirty="0" smtClean="0"/>
              <a:t>, </a:t>
            </a:r>
            <a:r>
              <a:rPr lang="en-US" altLang="en-US" sz="2665" b="1" dirty="0"/>
              <a:t>held on 22.04.2026 and </a:t>
            </a:r>
            <a:r>
              <a:rPr lang="en-US" altLang="en-US" sz="2665" b="1" dirty="0" smtClean="0"/>
              <a:t>23.04.2026</a:t>
            </a:r>
            <a:endParaRPr lang="en-US" sz="2665" b="1" dirty="0"/>
          </a:p>
        </p:txBody>
      </p:sp>
      <p:pic>
        <p:nvPicPr>
          <p:cNvPr id="8" name="Picture 9" descr="D:\29.04.2026\WhatsApp Image 2026-04-29 at 3.43.45 PM (1).jpeg"/>
          <p:cNvPicPr>
            <a:picLocks noChangeAspect="1" noChangeArrowheads="1"/>
          </p:cNvPicPr>
          <p:nvPr/>
        </p:nvPicPr>
        <p:blipFill>
          <a:blip r:embed="rId2" cstate="print"/>
          <a:srcRect/>
          <a:stretch>
            <a:fillRect/>
          </a:stretch>
        </p:blipFill>
        <p:spPr>
          <a:xfrm>
            <a:off x="539115" y="2061210"/>
            <a:ext cx="3648710" cy="4361180"/>
          </a:xfrm>
          <a:prstGeom prst="rect">
            <a:avLst/>
          </a:prstGeom>
          <a:noFill/>
          <a:ln w="9525">
            <a:noFill/>
            <a:miter lim="800000"/>
            <a:headEnd/>
            <a:tailEnd/>
          </a:ln>
        </p:spPr>
      </p:pic>
      <p:pic>
        <p:nvPicPr>
          <p:cNvPr id="7" name="Picture 8" descr="D:\29.04.2026\WhatsApp Image 2026-04-29 at 3.43.45 PM (2).jpeg"/>
          <p:cNvPicPr>
            <a:picLocks noChangeAspect="1" noChangeArrowheads="1"/>
          </p:cNvPicPr>
          <p:nvPr/>
        </p:nvPicPr>
        <p:blipFill>
          <a:blip r:embed="rId3" cstate="print"/>
          <a:srcRect/>
          <a:stretch>
            <a:fillRect/>
          </a:stretch>
        </p:blipFill>
        <p:spPr>
          <a:xfrm>
            <a:off x="4499610" y="2132965"/>
            <a:ext cx="3824605" cy="440880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301750"/>
          </a:xfrm>
        </p:spPr>
        <p:txBody>
          <a:bodyPr>
            <a:normAutofit fontScale="90000"/>
          </a:bodyPr>
          <a:lstStyle/>
          <a:p>
            <a:r>
              <a:rPr lang="en-IN" altLang="en-US" sz="3110" dirty="0"/>
              <a:t>Youth Empowerment Programme </a:t>
            </a:r>
            <a:r>
              <a:rPr lang="en-US" altLang="en-US" sz="3110" dirty="0"/>
              <a:t>in association with The Art of Living (NGO</a:t>
            </a:r>
            <a:r>
              <a:rPr lang="en-US" altLang="en-US" sz="3110" dirty="0" smtClean="0"/>
              <a:t>) team from Bengaluru, was organized </a:t>
            </a:r>
            <a:r>
              <a:rPr lang="en-US" altLang="en-US" sz="3110" dirty="0"/>
              <a:t>under the theme “Goals and Spread a Smile</a:t>
            </a:r>
            <a:r>
              <a:rPr lang="en-IN" altLang="en-US" sz="3110" dirty="0"/>
              <a:t>” on 09.04.2026</a:t>
            </a:r>
          </a:p>
        </p:txBody>
      </p:sp>
      <p:pic>
        <p:nvPicPr>
          <p:cNvPr id="4" name="Picture 3" descr="WhatsApp Image 2026-04-26 at 4.18.45"/>
          <p:cNvPicPr>
            <a:picLocks noChangeAspect="1"/>
          </p:cNvPicPr>
          <p:nvPr/>
        </p:nvPicPr>
        <p:blipFill>
          <a:blip r:embed="rId2"/>
          <a:srcRect t="32924"/>
          <a:stretch>
            <a:fillRect/>
          </a:stretch>
        </p:blipFill>
        <p:spPr>
          <a:xfrm>
            <a:off x="4647565" y="1814830"/>
            <a:ext cx="3658235" cy="4100830"/>
          </a:xfrm>
          <a:prstGeom prst="rect">
            <a:avLst/>
          </a:prstGeom>
        </p:spPr>
      </p:pic>
      <p:pic>
        <p:nvPicPr>
          <p:cNvPr id="39370230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a:xfrm>
            <a:off x="755650" y="1812290"/>
            <a:ext cx="3619500" cy="4187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Practical Visit </a:t>
            </a:r>
            <a:r>
              <a:rPr lang="en-US" altLang="en-US" dirty="0" smtClean="0"/>
              <a:t>to Tribal village at </a:t>
            </a:r>
            <a:r>
              <a:rPr lang="en-US" altLang="en-US" dirty="0"/>
              <a:t>Male Mahadeshwara </a:t>
            </a:r>
            <a:r>
              <a:rPr lang="en-US" altLang="en-US" dirty="0" smtClean="0"/>
              <a:t>Hills on </a:t>
            </a:r>
            <a:endParaRPr lang="en-US" alt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2009140"/>
            <a:ext cx="8229600" cy="37077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1241425"/>
          </a:xfrm>
        </p:spPr>
        <p:txBody>
          <a:bodyPr>
            <a:normAutofit/>
          </a:bodyPr>
          <a:lstStyle/>
          <a:p>
            <a:r>
              <a:rPr lang="en-IN" altLang="en-US" sz="2220" dirty="0" err="1"/>
              <a:t>Samvidhan</a:t>
            </a:r>
            <a:r>
              <a:rPr lang="en-IN" altLang="en-US" sz="2220" dirty="0"/>
              <a:t> Darshan- An exhibition on Constitutional Law </a:t>
            </a:r>
            <a:r>
              <a:rPr lang="en-US" altLang="en-US" sz="2220" dirty="0" smtClean="0"/>
              <a:t>o</a:t>
            </a:r>
            <a:r>
              <a:rPr lang="en-US" altLang="en-US" sz="2220" dirty="0" smtClean="0"/>
              <a:t>rganized </a:t>
            </a:r>
            <a:r>
              <a:rPr lang="en-US" altLang="en-US" sz="2220" dirty="0"/>
              <a:t>by IV </a:t>
            </a:r>
            <a:r>
              <a:rPr lang="en-US" altLang="en-US" sz="2220" dirty="0" smtClean="0"/>
              <a:t>Semester B.A</a:t>
            </a:r>
            <a:r>
              <a:rPr lang="en-US" altLang="en-US" sz="2220" dirty="0"/>
              <a:t>., LL.B (Hons.) and </a:t>
            </a:r>
            <a:r>
              <a:rPr lang="en-US" altLang="en-US" sz="2220" dirty="0" smtClean="0"/>
              <a:t>BBA. </a:t>
            </a:r>
            <a:r>
              <a:rPr lang="en-US" altLang="en-US" sz="2220" dirty="0"/>
              <a:t>LL.B (Hons.) </a:t>
            </a:r>
            <a:r>
              <a:rPr lang="en-US" altLang="en-US" sz="2220" dirty="0" smtClean="0"/>
              <a:t>students</a:t>
            </a:r>
            <a:r>
              <a:rPr lang="en-IN" altLang="en-US" sz="2220" dirty="0" smtClean="0"/>
              <a:t>  </a:t>
            </a:r>
            <a:r>
              <a:rPr lang="en-IN" altLang="en-US" sz="2220" dirty="0"/>
              <a:t>on 10.04.2026 </a:t>
            </a:r>
            <a:r>
              <a:rPr lang="en-US" altLang="en-US" sz="2220" dirty="0"/>
              <a:t>Guided by</a:t>
            </a:r>
            <a:r>
              <a:rPr lang="en-IN" altLang="en-US" sz="2220" dirty="0"/>
              <a:t>-</a:t>
            </a:r>
            <a:r>
              <a:rPr lang="en-US" altLang="en-US" sz="2220" dirty="0"/>
              <a:t>Ms. Soujanya G. K.</a:t>
            </a:r>
            <a:r>
              <a:rPr lang="en-IN" altLang="en-US" sz="2220" dirty="0"/>
              <a:t>,</a:t>
            </a:r>
            <a:r>
              <a:rPr lang="en-US" altLang="en-US" sz="2220" dirty="0"/>
              <a:t>Course Teacher</a:t>
            </a:r>
            <a:r>
              <a:rPr lang="en-IN" altLang="en-US" sz="2220" dirty="0"/>
              <a:t> </a:t>
            </a:r>
          </a:p>
        </p:txBody>
      </p:sp>
      <p:pic>
        <p:nvPicPr>
          <p:cNvPr id="4" name="Picture 3" descr="cons- practical"/>
          <p:cNvPicPr>
            <a:picLocks noChangeAspect="1"/>
          </p:cNvPicPr>
          <p:nvPr/>
        </p:nvPicPr>
        <p:blipFill>
          <a:blip r:embed="rId2"/>
          <a:srcRect l="18903" t="14000"/>
          <a:stretch>
            <a:fillRect/>
          </a:stretch>
        </p:blipFill>
        <p:spPr>
          <a:xfrm>
            <a:off x="251460" y="1941830"/>
            <a:ext cx="4337685" cy="4423410"/>
          </a:xfrm>
          <a:prstGeom prst="rect">
            <a:avLst/>
          </a:prstGeom>
        </p:spPr>
      </p:pic>
      <p:pic>
        <p:nvPicPr>
          <p:cNvPr id="6" name="Picture 5" descr="cons practicals"/>
          <p:cNvPicPr>
            <a:picLocks noChangeAspect="1"/>
          </p:cNvPicPr>
          <p:nvPr/>
        </p:nvPicPr>
        <p:blipFill>
          <a:blip r:embed="rId3"/>
          <a:srcRect l="-3648" t="34138" r="3648" b="13043"/>
          <a:stretch>
            <a:fillRect/>
          </a:stretch>
        </p:blipFill>
        <p:spPr>
          <a:xfrm>
            <a:off x="4735195" y="1917065"/>
            <a:ext cx="3951605" cy="433514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65" y="133350"/>
            <a:ext cx="8458835" cy="2275840"/>
          </a:xfrm>
        </p:spPr>
        <p:txBody>
          <a:bodyPr>
            <a:normAutofit fontScale="90000"/>
          </a:bodyPr>
          <a:lstStyle/>
          <a:p>
            <a:r>
              <a:rPr lang="en-US" altLang="en-US" sz="2220" dirty="0"/>
              <a:t> </a:t>
            </a:r>
            <a:r>
              <a:rPr lang="en-US" altLang="en-US" sz="2220" b="1" dirty="0"/>
              <a:t>9th All India Moot Court Competition organized by Al-</a:t>
            </a:r>
            <a:r>
              <a:rPr lang="en-US" altLang="en-US" sz="2220" b="1" dirty="0" err="1"/>
              <a:t>Ameen</a:t>
            </a:r>
            <a:r>
              <a:rPr lang="en-US" altLang="en-US" sz="2220" b="1" dirty="0"/>
              <a:t> College of Law from 24th to 26th of April, 2026</a:t>
            </a:r>
            <a:r>
              <a:rPr lang="en-IN" altLang="en-US" sz="2220" b="1" dirty="0"/>
              <a:t>- </a:t>
            </a:r>
            <a:r>
              <a:rPr lang="en-IN" altLang="en-US" sz="2220" b="1" i="1" dirty="0"/>
              <a:t>Winners </a:t>
            </a:r>
            <a:br>
              <a:rPr lang="en-IN" altLang="en-US" sz="2220" b="1" i="1" dirty="0"/>
            </a:br>
            <a:r>
              <a:rPr lang="en-US" altLang="en-US" sz="2220" b="1" i="1" dirty="0"/>
              <a:t>1. </a:t>
            </a:r>
            <a:r>
              <a:rPr lang="en-US" altLang="en-US" sz="2220" b="1" i="1" dirty="0" err="1"/>
              <a:t>Aamina</a:t>
            </a:r>
            <a:r>
              <a:rPr lang="en-US" altLang="en-US" sz="2220" b="1" i="1" dirty="0"/>
              <a:t> </a:t>
            </a:r>
            <a:r>
              <a:rPr lang="en-US" altLang="en-US" sz="2220" b="1" i="1" dirty="0" err="1"/>
              <a:t>Ahmedi</a:t>
            </a:r>
            <a:r>
              <a:rPr lang="en-US" altLang="en-US" sz="2220" b="1" i="1" dirty="0"/>
              <a:t> (6th Semester, BBA LL.B.)</a:t>
            </a:r>
            <a:br>
              <a:rPr lang="en-US" altLang="en-US" sz="2220" b="1" i="1" dirty="0"/>
            </a:br>
            <a:r>
              <a:rPr lang="en-US" altLang="en-US" sz="2220" b="1" i="1" dirty="0"/>
              <a:t>2. </a:t>
            </a:r>
            <a:r>
              <a:rPr lang="en-US" altLang="en-US" sz="2220" b="1" i="1" dirty="0" err="1"/>
              <a:t>Vangmayi</a:t>
            </a:r>
            <a:r>
              <a:rPr lang="en-US" altLang="en-US" sz="2220" b="1" i="1" dirty="0"/>
              <a:t> (6th Semester, BBA LL.B.)</a:t>
            </a:r>
            <a:br>
              <a:rPr lang="en-US" altLang="en-US" sz="2220" b="1" i="1" dirty="0"/>
            </a:br>
            <a:r>
              <a:rPr lang="en-US" altLang="en-US" sz="2220" b="1" i="1" dirty="0"/>
              <a:t>3. </a:t>
            </a:r>
            <a:r>
              <a:rPr lang="en-US" altLang="en-US" sz="2220" b="1" i="1" dirty="0" err="1"/>
              <a:t>Renuka</a:t>
            </a:r>
            <a:r>
              <a:rPr lang="en-US" altLang="en-US" sz="2220" b="1" i="1" dirty="0"/>
              <a:t> (6th Semester, BBA LL.B.)</a:t>
            </a:r>
            <a:r>
              <a:rPr lang="en-IN" altLang="en-US" sz="2220" b="1" i="1" dirty="0"/>
              <a:t> </a:t>
            </a:r>
            <a:br>
              <a:rPr lang="en-IN" altLang="en-US" sz="2220" b="1" i="1" dirty="0"/>
            </a:br>
            <a:r>
              <a:rPr lang="en-US" altLang="en-US" sz="2220" b="1" i="1" dirty="0" err="1"/>
              <a:t>Vangmayi</a:t>
            </a:r>
            <a:r>
              <a:rPr lang="en-US" altLang="en-US" sz="2220" b="1" i="1" dirty="0"/>
              <a:t> of 6th Semester, BBA LL.B. has won the Best </a:t>
            </a:r>
            <a:r>
              <a:rPr lang="en-US" altLang="en-US" sz="2220" b="1" i="1" dirty="0" err="1"/>
              <a:t>Mooter</a:t>
            </a:r>
            <a:r>
              <a:rPr lang="en-US" altLang="en-US" sz="2220" b="1" i="1" dirty="0"/>
              <a:t> Award with</a:t>
            </a:r>
            <a:br>
              <a:rPr lang="en-US" altLang="en-US" sz="2220" b="1" i="1" dirty="0"/>
            </a:br>
            <a:r>
              <a:rPr lang="en-US" altLang="en-US" sz="2220" b="1" i="1" dirty="0"/>
              <a:t>a cash prize of Rs. 5,000.</a:t>
            </a:r>
          </a:p>
        </p:txBody>
      </p:sp>
      <p:pic>
        <p:nvPicPr>
          <p:cNvPr id="4" name="Picture 3" descr="moot apr"/>
          <p:cNvPicPr>
            <a:picLocks noChangeAspect="1"/>
          </p:cNvPicPr>
          <p:nvPr/>
        </p:nvPicPr>
        <p:blipFill>
          <a:blip r:embed="rId2"/>
          <a:srcRect t="18058"/>
          <a:stretch>
            <a:fillRect/>
          </a:stretch>
        </p:blipFill>
        <p:spPr>
          <a:xfrm>
            <a:off x="339090" y="2833370"/>
            <a:ext cx="8312785" cy="3681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altLang="en-US" dirty="0"/>
              <a:t>LL.M Students’ </a:t>
            </a:r>
            <a:r>
              <a:rPr lang="en-IN" altLang="en-US" dirty="0" smtClean="0"/>
              <a:t>visited the Library at </a:t>
            </a:r>
            <a:r>
              <a:rPr lang="en-IN" altLang="en-US" dirty="0" err="1" smtClean="0"/>
              <a:t>NLSIU,Bengaluru</a:t>
            </a:r>
            <a:r>
              <a:rPr lang="en-IN" altLang="en-US" dirty="0" smtClean="0"/>
              <a:t>, </a:t>
            </a:r>
            <a:r>
              <a:rPr lang="en-IN" altLang="en-US" dirty="0"/>
              <a:t>on </a:t>
            </a:r>
            <a:r>
              <a:rPr lang="en-IN" altLang="en-US" dirty="0" smtClean="0"/>
              <a:t>15.04.2026 for Data Collection</a:t>
            </a:r>
            <a:endParaRPr lang="en-IN" altLang="en-US" dirty="0"/>
          </a:p>
        </p:txBody>
      </p:sp>
      <p:pic>
        <p:nvPicPr>
          <p:cNvPr id="4" name="Picture 3" descr="LLM visit to nls"/>
          <p:cNvPicPr>
            <a:picLocks noChangeAspect="1"/>
          </p:cNvPicPr>
          <p:nvPr/>
        </p:nvPicPr>
        <p:blipFill>
          <a:blip r:embed="rId2"/>
          <a:srcRect l="28201" t="23622" r="18250" b="2781"/>
          <a:stretch>
            <a:fillRect/>
          </a:stretch>
        </p:blipFill>
        <p:spPr>
          <a:xfrm>
            <a:off x="107315" y="1917065"/>
            <a:ext cx="4896485" cy="3814445"/>
          </a:xfrm>
          <a:prstGeom prst="rect">
            <a:avLst/>
          </a:prstGeom>
        </p:spPr>
      </p:pic>
      <p:pic>
        <p:nvPicPr>
          <p:cNvPr id="5" name="Picture 4" descr="nls visit"/>
          <p:cNvPicPr>
            <a:picLocks noChangeAspect="1"/>
          </p:cNvPicPr>
          <p:nvPr/>
        </p:nvPicPr>
        <p:blipFill>
          <a:blip r:embed="rId3"/>
          <a:srcRect t="12315"/>
          <a:stretch>
            <a:fillRect/>
          </a:stretch>
        </p:blipFill>
        <p:spPr>
          <a:xfrm>
            <a:off x="5119370" y="1886585"/>
            <a:ext cx="3957955" cy="422211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341</Words>
  <Application>WPS Presentation</Application>
  <PresentationFormat>On-screen Show (4:3)</PresentationFormat>
  <Paragraphs>20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A Virtual Interactive Session on ADR by Mr. Dhruv Siddharth, International Sports Consultant and Ad Hoc Clerk at the Court of Arbitration for Sport, (Sports Law) held on 2.4.2026</vt:lpstr>
      <vt:lpstr>Nirmal Choyal, a student of 1st Year BBA. LL.B- The youngest rider from Karnataka successfully completed the prestigious Super Randonneur Series</vt:lpstr>
      <vt:lpstr> Kabaddi Mens team has participated in the Karnataka State Law University Inter Collegiate Kabaddi Tournament  organized by Saraswathi Law College, Chitradurga, held on 22.04.2026 and 23.04.2026</vt:lpstr>
      <vt:lpstr>Youth Empowerment Programme in association with The Art of Living (NGO) team from Bengaluru, was organized under the theme “Goals and Spread a Smile” on 09.04.2026</vt:lpstr>
      <vt:lpstr>Practical Visit to Tribal village at Male Mahadeshwara Hills on </vt:lpstr>
      <vt:lpstr>Samvidhan Darshan- An exhibition on Constitutional Law organized by IV Semester B.A., LL.B (Hons.) and BBA. LL.B (Hons.) students  on 10.04.2026 Guided by-Ms. Soujanya G. K.,Course Teacher </vt:lpstr>
      <vt:lpstr> 9th All India Moot Court Competition organized by Al-Ameen College of Law from 24th to 26th of April, 2026- Winners  1. Aamina Ahmedi (6th Semester, BBA LL.B.) 2. Vangmayi (6th Semester, BBA LL.B.) 3. Renuka (6th Semester, BBA LL.B.)  Vangmayi of 6th Semester, BBA LL.B. has won the Best Mooter Award with a cash prize of Rs. 5,000.</vt:lpstr>
      <vt:lpstr>LL.M Students’ visited the Library at NLSIU,Bengaluru, on 15.04.2026 for Data Collection</vt:lpstr>
      <vt:lpstr> Two-Day International Seminar on “Restorative Justice, Sustainability and Climate Action” Organized by Vaikunta Baliga College of Law, Udupi, in Association with CEERA, NLSIU and MAHE, JSS Law College (Autonomous) ,Mysuru on 20.04.2026-21.04.2026</vt:lpstr>
      <vt:lpstr> 6th SJCL National Moot Court Competition, 2026 organised by St. Joseph's College of Law, Bengaluru- Winners Team:    1. Abhijith Koundinya G R - 8th Sem BBA LLB  2. Nanda Hattikal - 8th Sem BBA LLB        3. Bhoomika Jain S N- 8th Sem BBA LLB   won a cash prize of Rs. 50,000/-</vt:lpstr>
      <vt:lpstr> “Campus to Court” was organized by the Adhivakta Parishad, Mysuru Unit in association with Placement Cell of JSSLC on 08.04.2026 </vt:lpstr>
      <vt:lpstr>Drug Free Colleges (Inspired Young Minds) and awareness on Vimukthi App, organised by Mysuru City Police Dr. N. Vani Shree  attended the meeting convened by Smt. Seema Latkar, CIty Police Commissioner and Smt. Harsha Priyamvada , DCP</vt:lpstr>
      <vt:lpstr>World Book Day &amp; World Copyright Day was observed on 23.04.2026 </vt:lpstr>
      <vt:lpstr>Students of JSS Law College, Autonomous, Mysuru participated in various competitions held at SDM Law College, Mangaluru</vt:lpstr>
      <vt:lpstr>23rd Surana &amp; Surana &amp; JSSLC Corporate Law Moot Court Competition, 2026 Distinguished Dignitaries: Hon’ble Justice S. G. Pandit Hon’ble Justice K. V. Aravind Sri Preetam Surana, Smt. V.Manjula, Prof K.S.Suresh, Dr. N Vani Shree , Sri. Karthik Ranganathan , Sri Achutha  Winning Team-School of Law, SASTRA Deemed University, Thanjavur Runners-up Dr. Ram Manohar Lohia National Law University, Lucknow</vt:lpstr>
      <vt:lpstr>135th Ambedkar Jayanthi was celebrated on 29.04.2026</vt:lpstr>
      <vt:lpstr>The Finance Committee meeting was held on 29.04.2026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jsslc mysore</cp:lastModifiedBy>
  <cp:revision>64</cp:revision>
  <dcterms:created xsi:type="dcterms:W3CDTF">2026-03-04T22:37:00Z</dcterms:created>
  <dcterms:modified xsi:type="dcterms:W3CDTF">2026-05-09T04:40:35Z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01D56FC0E13C4587998AC90A0C3FC713_13</vt:lpwstr>
  </property>
  <property fmtid="{D5CDD505-2E9C-101B-9397-08002B2CF9AE}" pid="3" name="KSOProductBuildVer">
    <vt:lpwstr>1033-12.1.0.25862</vt:lpwstr>
  </property>
</Properties>
</file>