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307" r:id="rId3"/>
    <p:sldId id="309" r:id="rId4"/>
    <p:sldId id="308" r:id="rId5"/>
    <p:sldId id="310" r:id="rId6"/>
    <p:sldId id="311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278" r:id="rId20"/>
    <p:sldId id="275" r:id="rId21"/>
    <p:sldId id="276" r:id="rId22"/>
    <p:sldId id="314" r:id="rId23"/>
    <p:sldId id="283" r:id="rId24"/>
    <p:sldId id="282" r:id="rId25"/>
    <p:sldId id="277" r:id="rId26"/>
    <p:sldId id="279" r:id="rId27"/>
    <p:sldId id="274" r:id="rId28"/>
    <p:sldId id="312" r:id="rId29"/>
    <p:sldId id="273" r:id="rId30"/>
    <p:sldId id="317" r:id="rId31"/>
    <p:sldId id="318" r:id="rId32"/>
    <p:sldId id="313" r:id="rId33"/>
    <p:sldId id="315" r:id="rId34"/>
    <p:sldId id="31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9FA38-E1CC-4A4C-8981-C663A3CDD18D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7334E-F45B-41A0-8CEC-78B4761B7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208A-11E1-4352-A4A7-B5700FB9CD8F}" type="datetime1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35F5-56EB-45AF-8414-02674F435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E60-9018-41F9-9FEF-2F74AC2C3C49}" type="datetime1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35F5-56EB-45AF-8414-02674F435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53EE-355D-4346-85D0-9B09E98BF64E}" type="datetime1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35F5-56EB-45AF-8414-02674F435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C0C33-4550-4A61-ABBE-169090ADED57}" type="datetime1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35F5-56EB-45AF-8414-02674F435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28CA-91C6-4F86-8276-14BD1F172C87}" type="datetime1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35F5-56EB-45AF-8414-02674F435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9714-6987-45D7-A422-878F97E19352}" type="datetime1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35F5-56EB-45AF-8414-02674F435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F8C98-00E4-4040-99BC-16F0540B4D3C}" type="datetime1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35F5-56EB-45AF-8414-02674F435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B10B-5F97-4D4D-AC2C-0CC150FF4059}" type="datetime1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35F5-56EB-45AF-8414-02674F435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8556-73EC-44E1-80B7-C661A5F52C3A}" type="datetime1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35F5-56EB-45AF-8414-02674F435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26B2-EA7D-479F-AEC0-864D6023D46C}" type="datetime1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35F5-56EB-45AF-8414-02674F435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BC8D-92B7-43F0-8EDC-8048DBF9BC62}" type="datetime1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35F5-56EB-45AF-8414-02674F435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E31B0-CAB7-4A01-9DD1-EA0DD50D3ED4}" type="datetime1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JSSLC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835F5-56EB-45AF-8414-02674F435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95600"/>
            <a:ext cx="6400800" cy="17526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b="1" dirty="0">
                <a:solidFill>
                  <a:srgbClr val="002060"/>
                </a:solidFill>
              </a:rPr>
              <a:t>Monthly Report – August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685800"/>
            <a:ext cx="6781800" cy="194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447800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Day 5: </a:t>
            </a:r>
            <a:r>
              <a:rPr lang="en-IN" sz="1400" dirty="0" smtClean="0"/>
              <a:t>Smt. </a:t>
            </a:r>
            <a:r>
              <a:rPr lang="en-IN" sz="1400" dirty="0" err="1" smtClean="0"/>
              <a:t>Shanthala</a:t>
            </a:r>
            <a:r>
              <a:rPr lang="en-IN" sz="1400" dirty="0" smtClean="0"/>
              <a:t> </a:t>
            </a:r>
            <a:r>
              <a:rPr lang="en-IN" sz="1400" dirty="0" err="1" smtClean="0"/>
              <a:t>Ganesh</a:t>
            </a:r>
            <a:r>
              <a:rPr lang="en-IN" sz="1400" dirty="0" smtClean="0"/>
              <a:t> , Psychologist on </a:t>
            </a:r>
            <a:br>
              <a:rPr lang="en-IN" sz="1400" dirty="0" smtClean="0"/>
            </a:br>
            <a:r>
              <a:rPr lang="en-IN" sz="1400" dirty="0" smtClean="0"/>
              <a:t>Problems in Adolescence and Mental Well-being - 07.08.2025</a:t>
            </a:r>
          </a:p>
          <a:p>
            <a:pPr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6" name="Picture 2" descr="C:\Users\User\Downloads\20250807_121139PMByGPSMapCame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05000"/>
            <a:ext cx="54864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IN" sz="1400" dirty="0" smtClean="0"/>
              <a:t>Day 6: Sri. </a:t>
            </a:r>
            <a:r>
              <a:rPr lang="en-IN" sz="1400" dirty="0" err="1" smtClean="0"/>
              <a:t>Kishore</a:t>
            </a:r>
            <a:r>
              <a:rPr lang="en-IN" sz="1400" dirty="0" smtClean="0"/>
              <a:t> M R, Yoga Coach and National Level </a:t>
            </a:r>
            <a:r>
              <a:rPr lang="en-IN" sz="1400" dirty="0" err="1" smtClean="0"/>
              <a:t>Refree</a:t>
            </a:r>
            <a:r>
              <a:rPr lang="en-IN" sz="1400" dirty="0" smtClean="0"/>
              <a:t>, University of Mysore on  Importance of Yoga and </a:t>
            </a:r>
            <a:r>
              <a:rPr lang="en-IN" sz="1400" dirty="0" err="1" smtClean="0"/>
              <a:t>Pranayama</a:t>
            </a:r>
            <a:r>
              <a:rPr lang="en-IN" sz="1400" dirty="0" smtClean="0"/>
              <a:t>  - 08.08.2025</a:t>
            </a:r>
          </a:p>
          <a:p>
            <a:pPr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9" name="Picture 3" descr="C:\Users\User\Downloads\20250808_100114amByGPSMapCame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828800"/>
            <a:ext cx="3394472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IN" sz="1400" dirty="0" smtClean="0"/>
              <a:t>Day 7: Sri. C N </a:t>
            </a:r>
            <a:r>
              <a:rPr lang="en-IN" sz="1400" dirty="0" err="1" smtClean="0"/>
              <a:t>Chandan</a:t>
            </a:r>
            <a:r>
              <a:rPr lang="en-IN" sz="1400" dirty="0" smtClean="0"/>
              <a:t>, IV Additional Civil Judge, Senior Division, CJM on Career Opportunities in Judiciary - 09.08.2025</a:t>
            </a:r>
          </a:p>
          <a:p>
            <a:pPr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7" name="Picture 2" descr="C:\Users\User\Downloads\20250809_93507AMByGPSMapCame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057400"/>
            <a:ext cx="5714999" cy="4286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IN" sz="1400" dirty="0" smtClean="0"/>
              <a:t>Day 7: Dr. K M </a:t>
            </a:r>
            <a:r>
              <a:rPr lang="en-IN" sz="1400" dirty="0" err="1" smtClean="0"/>
              <a:t>Veeraiah</a:t>
            </a:r>
            <a:r>
              <a:rPr lang="en-IN" sz="1400" dirty="0" smtClean="0"/>
              <a:t>, </a:t>
            </a:r>
            <a:r>
              <a:rPr lang="en-IN" sz="1400" dirty="0" err="1" smtClean="0"/>
              <a:t>Retd</a:t>
            </a:r>
            <a:r>
              <a:rPr lang="en-IN" sz="1400" dirty="0" smtClean="0"/>
              <a:t>. Professor of Economics, JSS College, on Human Values and Social Life - 09.08.2025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9" name="Picture 2" descr="C:\Users\User\Downloads\20250809_104816amByGPSMapCame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057400"/>
            <a:ext cx="5181624" cy="4075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IN" sz="1400" dirty="0" smtClean="0"/>
              <a:t>Day 7: Dr. </a:t>
            </a:r>
            <a:r>
              <a:rPr lang="en-IN" sz="1400" dirty="0" err="1" smtClean="0"/>
              <a:t>Nagamani</a:t>
            </a:r>
            <a:r>
              <a:rPr lang="en-IN" sz="1400" dirty="0" smtClean="0"/>
              <a:t> S </a:t>
            </a:r>
            <a:r>
              <a:rPr lang="en-IN" sz="1400" dirty="0" err="1" smtClean="0"/>
              <a:t>Khandre</a:t>
            </a:r>
            <a:r>
              <a:rPr lang="en-IN" sz="1400" dirty="0" smtClean="0"/>
              <a:t>, Intervention Partner with P M </a:t>
            </a:r>
            <a:r>
              <a:rPr lang="en-IN" sz="1400" dirty="0" err="1" smtClean="0"/>
              <a:t>Modi’s</a:t>
            </a:r>
            <a:r>
              <a:rPr lang="en-IN" sz="1400" dirty="0" smtClean="0"/>
              <a:t> Mission – </a:t>
            </a:r>
            <a:r>
              <a:rPr lang="en-IN" sz="1400" dirty="0" err="1" smtClean="0"/>
              <a:t>Karmayogi</a:t>
            </a:r>
            <a:r>
              <a:rPr lang="en-IN" sz="1400" dirty="0" smtClean="0"/>
              <a:t> on Constitution of Life – 11.08.2025</a:t>
            </a: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7" name="Picture 2" descr="C:\Users\User\Downloads\20250811_120552pmByGPSMapCame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282385"/>
            <a:ext cx="4186254" cy="3843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IN" sz="1400" dirty="0" smtClean="0"/>
              <a:t>Day 8: Dr. </a:t>
            </a:r>
            <a:r>
              <a:rPr lang="en-IN" sz="1400" dirty="0" err="1" smtClean="0"/>
              <a:t>Archana</a:t>
            </a:r>
            <a:r>
              <a:rPr lang="en-IN" sz="1400" dirty="0" smtClean="0"/>
              <a:t> and Dr. </a:t>
            </a:r>
            <a:r>
              <a:rPr lang="en-IN" sz="1400" dirty="0" err="1" smtClean="0"/>
              <a:t>Sarika</a:t>
            </a:r>
            <a:r>
              <a:rPr lang="en-IN" sz="1400" dirty="0" smtClean="0"/>
              <a:t> </a:t>
            </a:r>
            <a:r>
              <a:rPr lang="en-IN" sz="1400" dirty="0" err="1" smtClean="0"/>
              <a:t>Shetty</a:t>
            </a:r>
            <a:r>
              <a:rPr lang="en-IN" sz="1400" dirty="0" smtClean="0"/>
              <a:t> from JSS, AHER – Training on the importance of First Aid and CPR During Emergency  - 12.08.2025</a:t>
            </a:r>
          </a:p>
          <a:p>
            <a:pPr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9" name="Picture 2" descr="C:\Users\User\Downloads\IMG-20250812-WA00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1875" b="21875"/>
          <a:stretch>
            <a:fillRect/>
          </a:stretch>
        </p:blipFill>
        <p:spPr bwMode="auto">
          <a:xfrm>
            <a:off x="1905000" y="2057400"/>
            <a:ext cx="5227109" cy="3920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IN" sz="1400" dirty="0" smtClean="0"/>
              <a:t>Day 8: Dr. </a:t>
            </a:r>
            <a:r>
              <a:rPr lang="en-IN" sz="1400" dirty="0" err="1" smtClean="0"/>
              <a:t>Smitha</a:t>
            </a:r>
            <a:r>
              <a:rPr lang="en-IN" sz="1400" dirty="0" smtClean="0"/>
              <a:t> &amp; Ms. </a:t>
            </a:r>
            <a:r>
              <a:rPr lang="en-IN" sz="1400" dirty="0" err="1" smtClean="0"/>
              <a:t>Jahanavi</a:t>
            </a:r>
            <a:r>
              <a:rPr lang="en-IN" sz="1400" dirty="0" smtClean="0"/>
              <a:t> on Stress Management &amp; Health Tips – 13.08.2025</a:t>
            </a:r>
          </a:p>
          <a:p>
            <a:pPr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7" name="Picture 6" descr="C:\Users\User\Downloads\IMG-20250901-WA0013.jpg"/>
          <p:cNvPicPr>
            <a:picLocks noChangeAspect="1" noChangeArrowheads="1"/>
          </p:cNvPicPr>
          <p:nvPr/>
        </p:nvPicPr>
        <p:blipFill>
          <a:blip r:embed="rId2"/>
          <a:srcRect t="21875" b="21875"/>
          <a:stretch>
            <a:fillRect/>
          </a:stretch>
        </p:blipFill>
        <p:spPr bwMode="auto">
          <a:xfrm>
            <a:off x="533400" y="2438400"/>
            <a:ext cx="4101838" cy="2819400"/>
          </a:xfrm>
          <a:prstGeom prst="rect">
            <a:avLst/>
          </a:prstGeom>
          <a:noFill/>
        </p:spPr>
      </p:pic>
      <p:pic>
        <p:nvPicPr>
          <p:cNvPr id="10" name="Picture 9" descr="C:\Users\User\Downloads\20250813_102405amByGPSMapCamera.jpg"/>
          <p:cNvPicPr>
            <a:picLocks noChangeAspect="1" noChangeArrowheads="1"/>
          </p:cNvPicPr>
          <p:nvPr/>
        </p:nvPicPr>
        <p:blipFill>
          <a:blip r:embed="rId3" cstate="print"/>
          <a:srcRect t="21875" b="21875"/>
          <a:stretch>
            <a:fillRect/>
          </a:stretch>
        </p:blipFill>
        <p:spPr bwMode="auto">
          <a:xfrm>
            <a:off x="4724400" y="2438400"/>
            <a:ext cx="3784600" cy="2838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7162800" cy="639762"/>
          </a:xfrm>
        </p:spPr>
        <p:txBody>
          <a:bodyPr>
            <a:normAutofit/>
          </a:bodyPr>
          <a:lstStyle/>
          <a:p>
            <a:pPr algn="ctr"/>
            <a:r>
              <a:rPr lang="en-IN" sz="1400" dirty="0" smtClean="0"/>
              <a:t>Day 8: Smt. </a:t>
            </a:r>
            <a:r>
              <a:rPr lang="en-IN" sz="1400" dirty="0" err="1" smtClean="0"/>
              <a:t>Shashikala</a:t>
            </a:r>
            <a:r>
              <a:rPr lang="en-IN" sz="1400" dirty="0" smtClean="0"/>
              <a:t> </a:t>
            </a:r>
            <a:r>
              <a:rPr lang="en-IN" sz="1400" dirty="0" err="1" smtClean="0"/>
              <a:t>Madhusudhan</a:t>
            </a:r>
            <a:r>
              <a:rPr lang="en-IN" sz="1400" dirty="0" smtClean="0"/>
              <a:t> on Soft Skills for Professional Excellence – 13.08.2025</a:t>
            </a:r>
          </a:p>
          <a:p>
            <a:pPr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11" name="Picture 1" descr="C:\Users\User\Downloads\20250813_113419AMByGPSMapCame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875" b="21875"/>
          <a:stretch>
            <a:fillRect/>
          </a:stretch>
        </p:blipFill>
        <p:spPr bwMode="auto">
          <a:xfrm>
            <a:off x="1600200" y="2133600"/>
            <a:ext cx="6115072" cy="3870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7162800" cy="639762"/>
          </a:xfrm>
        </p:spPr>
        <p:txBody>
          <a:bodyPr>
            <a:normAutofit/>
          </a:bodyPr>
          <a:lstStyle/>
          <a:p>
            <a:pPr algn="ctr"/>
            <a:r>
              <a:rPr lang="en-IN" sz="1400" dirty="0" smtClean="0"/>
              <a:t>Day 8: Dr. </a:t>
            </a:r>
            <a:r>
              <a:rPr lang="en-IN" sz="1400" dirty="0" err="1" smtClean="0"/>
              <a:t>Shwetha</a:t>
            </a:r>
            <a:r>
              <a:rPr lang="en-IN" sz="1400" dirty="0" smtClean="0"/>
              <a:t> </a:t>
            </a:r>
            <a:r>
              <a:rPr lang="en-IN" sz="1400" dirty="0" err="1" smtClean="0"/>
              <a:t>Madapadi</a:t>
            </a:r>
            <a:r>
              <a:rPr lang="en-IN" sz="1400" dirty="0" smtClean="0"/>
              <a:t> on Importance of co- curricular activities in student life 13.08.2025</a:t>
            </a: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7" name="Picture 2" descr="C:\Users\User\Downloads\20250813_122055PMByGPSMapCame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981200"/>
            <a:ext cx="4410092" cy="40493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586C4DA-7E31-C09E-8D17-91DFCB208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B97C84-D33C-7385-955A-0B9EB254E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solidFill>
                  <a:srgbClr val="002060"/>
                </a:solidFill>
              </a:rPr>
              <a:t>AICON25 - </a:t>
            </a:r>
            <a:r>
              <a:rPr lang="en-IN" sz="3200" b="1" dirty="0" smtClean="0">
                <a:solidFill>
                  <a:srgbClr val="002060"/>
                </a:solidFill>
              </a:rPr>
              <a:t>09.08.2025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E1B93C-0397-6A68-08C2-ADBAE458A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2"/>
            <a:ext cx="7086600" cy="750887"/>
          </a:xfrm>
        </p:spPr>
        <p:txBody>
          <a:bodyPr>
            <a:noAutofit/>
          </a:bodyPr>
          <a:lstStyle/>
          <a:p>
            <a:pPr algn="ctr"/>
            <a:r>
              <a:rPr lang="en-US" altLang="en-US" sz="1600" dirty="0">
                <a:cs typeface="Times New Roman" panose="02020603050405020304" charset="0"/>
              </a:rPr>
              <a:t>Participated by Ms. Bibi Nida Fathima, VII Semester B.A., LL.B (Hons.) AICON25 at Aacharya Institute in Bengaluru</a:t>
            </a:r>
            <a:r>
              <a:rPr lang="en-IN" altLang="en-US" sz="1600" dirty="0">
                <a:cs typeface="Times New Roman" panose="02020603050405020304" charset="0"/>
              </a:rPr>
              <a:t>,</a:t>
            </a:r>
            <a:r>
              <a:rPr lang="en-US" altLang="en-US" sz="1600" dirty="0">
                <a:cs typeface="Times New Roman" panose="02020603050405020304" charset="0"/>
              </a:rPr>
              <a:t> won The Best Delegate award with a gavel, medal, certificate&amp; cash prize of ₹12,000</a:t>
            </a:r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8965F0D-97D0-CA9B-B6CC-FB3523AEA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3" name="Content Placeholder 7" descr="nida ">
            <a:extLst>
              <a:ext uri="{FF2B5EF4-FFF2-40B4-BE49-F238E27FC236}">
                <a16:creationId xmlns="" xmlns:a16="http://schemas.microsoft.com/office/drawing/2014/main" id="{4B06AAA7-514A-8F3C-C363-79BEDED81E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8" t="19508" r="-1017" b="-251"/>
          <a:stretch>
            <a:fillRect/>
          </a:stretch>
        </p:blipFill>
        <p:spPr>
          <a:xfrm>
            <a:off x="2915508" y="2438399"/>
            <a:ext cx="2838258" cy="40323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59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3F3542B-E0D8-E199-1854-F011907AC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B8EBB5-22D3-C6CC-7D19-5F4D65D17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25 Orientation Programme for Freshers’ – 02.08.2025 to 14.08.2025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67F476-0FFF-0D26-7B77-A54C2DE93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IN" sz="1800" dirty="0"/>
              <a:t>Inauguration of Deeksharambh-25 by Honourable Justice Sri </a:t>
            </a:r>
            <a:r>
              <a:rPr lang="en-IN" sz="1800" dirty="0" err="1"/>
              <a:t>Srishananda</a:t>
            </a:r>
            <a:r>
              <a:rPr lang="en-IN" sz="1800" dirty="0"/>
              <a:t>, Judge, High Court of Karnataka and Sri. </a:t>
            </a:r>
            <a:r>
              <a:rPr lang="en-IN" sz="1800" dirty="0" err="1"/>
              <a:t>Mittalakod</a:t>
            </a:r>
            <a:r>
              <a:rPr lang="en-IN" sz="1800" dirty="0"/>
              <a:t> SS, Chairman, Karnataka State Bar Council on 02.08.2025</a:t>
            </a: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8073E5C-9C66-6F2E-D2F9-AD4CA55B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502B0954-54CB-A8BB-D29C-4A938B85AC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8800" y="2465596"/>
            <a:ext cx="5747621" cy="35575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66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4DD82CE-CBC6-AD91-109F-47C09E4D9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C2001C-22E3-C058-9FB0-EB362EBA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800" b="1" dirty="0">
                <a:solidFill>
                  <a:srgbClr val="002060"/>
                </a:solidFill>
              </a:rPr>
              <a:t>NAAC National </a:t>
            </a:r>
            <a:r>
              <a:rPr lang="en-IN" sz="2800" b="1" dirty="0" smtClean="0">
                <a:solidFill>
                  <a:srgbClr val="002060"/>
                </a:solidFill>
              </a:rPr>
              <a:t>Consultative </a:t>
            </a:r>
            <a:r>
              <a:rPr lang="en-IN" sz="2800" b="1" dirty="0">
                <a:solidFill>
                  <a:srgbClr val="002060"/>
                </a:solidFill>
              </a:rPr>
              <a:t>Workshop for Principals </a:t>
            </a:r>
            <a:r>
              <a:rPr lang="en-IN" sz="2800" b="1" dirty="0" smtClean="0">
                <a:solidFill>
                  <a:srgbClr val="002060"/>
                </a:solidFill>
              </a:rPr>
              <a:t>(Binary Accreditation Framework (BAF) and Maturity Based Graded Levels (MBGL) – </a:t>
            </a:r>
            <a:r>
              <a:rPr lang="en-IN" sz="2800" b="1" dirty="0">
                <a:solidFill>
                  <a:srgbClr val="002060"/>
                </a:solidFill>
              </a:rPr>
              <a:t>11</a:t>
            </a:r>
            <a:r>
              <a:rPr lang="en-IN" sz="2800" b="1" baseline="30000" dirty="0">
                <a:solidFill>
                  <a:srgbClr val="002060"/>
                </a:solidFill>
              </a:rPr>
              <a:t>th</a:t>
            </a:r>
            <a:r>
              <a:rPr lang="en-IN" sz="2800" b="1" dirty="0">
                <a:solidFill>
                  <a:srgbClr val="002060"/>
                </a:solidFill>
              </a:rPr>
              <a:t> &amp; 12</a:t>
            </a:r>
            <a:r>
              <a:rPr lang="en-IN" sz="2800" b="1" baseline="30000" dirty="0">
                <a:solidFill>
                  <a:srgbClr val="002060"/>
                </a:solidFill>
              </a:rPr>
              <a:t>th</a:t>
            </a:r>
            <a:r>
              <a:rPr lang="en-IN" sz="2800" b="1" dirty="0">
                <a:solidFill>
                  <a:srgbClr val="002060"/>
                </a:solidFill>
              </a:rPr>
              <a:t> August 2025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F7E5DA-FF63-3621-A887-D19910E24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IN" altLang="en-US" sz="1600" dirty="0">
                <a:cs typeface="Times New Roman" panose="02020603050405020304" charset="0"/>
              </a:rPr>
              <a:t>Attended by </a:t>
            </a:r>
            <a:r>
              <a:rPr lang="en-US" altLang="en-US" sz="1600" dirty="0">
                <a:cs typeface="Times New Roman" panose="02020603050405020304" charset="0"/>
              </a:rPr>
              <a:t>Dr. N Vani Shree, Principal</a:t>
            </a:r>
          </a:p>
          <a:p>
            <a:pPr algn="ctr"/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C7CC37-37F8-DDFF-991D-26AAB91C5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6" name="Content Placeholder 8" descr="IMG-20250813-WA0033">
            <a:extLst>
              <a:ext uri="{FF2B5EF4-FFF2-40B4-BE49-F238E27FC236}">
                <a16:creationId xmlns="" xmlns:a16="http://schemas.microsoft.com/office/drawing/2014/main" id="{E2227002-2F9B-39AD-3A50-45062033D9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2526288"/>
            <a:ext cx="4106069" cy="3079552"/>
          </a:xfrm>
          <a:prstGeom prst="rect">
            <a:avLst/>
          </a:prstGeom>
        </p:spPr>
      </p:pic>
      <p:pic>
        <p:nvPicPr>
          <p:cNvPr id="7" name="Content Placeholder 7" descr="IMG-20250812-WA0003">
            <a:extLst>
              <a:ext uri="{FF2B5EF4-FFF2-40B4-BE49-F238E27FC236}">
                <a16:creationId xmlns="" xmlns:a16="http://schemas.microsoft.com/office/drawing/2014/main" id="{1F28E4FA-4687-9A43-5214-E7E00630C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533015"/>
            <a:ext cx="3655328" cy="30660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47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964A2CB-A9DC-5BCB-D7E9-085628DE4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62BA82-44A9-60F2-A889-E23AD51D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solidFill>
                  <a:srgbClr val="002060"/>
                </a:solidFill>
              </a:rPr>
              <a:t>Orientation Programme for Senior Students 13.08.2025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ADDBE75-D475-FC8C-EFD7-E61AA1858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altLang="en-US" sz="1900" dirty="0">
                <a:cs typeface="Times New Roman" panose="02020603050405020304" charset="0"/>
              </a:rPr>
              <a:t>Prof. K. S. Suresh, Chief Executive </a:t>
            </a:r>
            <a:endParaRPr lang="en-US" sz="1900" dirty="0"/>
          </a:p>
          <a:p>
            <a:pPr algn="just"/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61464D-0FB1-3039-CB41-68F0F821B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6" name="Content Placeholder 6" descr="IMG-20250901-WA0003">
            <a:extLst>
              <a:ext uri="{FF2B5EF4-FFF2-40B4-BE49-F238E27FC236}">
                <a16:creationId xmlns="" xmlns:a16="http://schemas.microsoft.com/office/drawing/2014/main" id="{05EA1527-68FB-5731-78B1-8FB189D81B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00200" y="1854994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44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6426CC3-6019-A454-3D2E-65572E69A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3E8B63-70DD-2822-3C29-AE6D27F89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smtClean="0">
                <a:solidFill>
                  <a:srgbClr val="002060"/>
                </a:solidFill>
              </a:rPr>
              <a:t>79</a:t>
            </a:r>
            <a:r>
              <a:rPr lang="en-IN" sz="3200" b="1" baseline="30000" dirty="0" smtClean="0">
                <a:solidFill>
                  <a:srgbClr val="002060"/>
                </a:solidFill>
              </a:rPr>
              <a:t>th</a:t>
            </a:r>
            <a:r>
              <a:rPr lang="en-IN" sz="3200" b="1" dirty="0" smtClean="0">
                <a:solidFill>
                  <a:srgbClr val="002060"/>
                </a:solidFill>
              </a:rPr>
              <a:t> Independence Day – 15.08.2025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C85128A-B1C8-3058-294C-FCBDF489C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2"/>
            <a:ext cx="7086600" cy="750887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Chief Guest: </a:t>
            </a:r>
            <a:r>
              <a:rPr lang="en-US" sz="1600" dirty="0" err="1" smtClean="0"/>
              <a:t>Wg</a:t>
            </a:r>
            <a:r>
              <a:rPr lang="en-US" sz="1600" dirty="0" smtClean="0"/>
              <a:t> Cdr (</a:t>
            </a:r>
            <a:r>
              <a:rPr lang="en-US" sz="1600" dirty="0" err="1" smtClean="0"/>
              <a:t>Retd</a:t>
            </a:r>
            <a:r>
              <a:rPr lang="en-US" sz="1600" dirty="0" smtClean="0"/>
              <a:t>.) </a:t>
            </a:r>
            <a:r>
              <a:rPr lang="en-US" sz="1600" dirty="0" err="1" smtClean="0"/>
              <a:t>Rajagopal</a:t>
            </a:r>
            <a:r>
              <a:rPr lang="en-US" sz="1600" dirty="0" smtClean="0"/>
              <a:t>, Indian Air Force</a:t>
            </a:r>
          </a:p>
          <a:p>
            <a:pPr algn="ctr"/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613C87F-9163-C8F5-D400-DDD33069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9727"/>
          <a:stretch>
            <a:fillRect/>
          </a:stretch>
        </p:blipFill>
        <p:spPr bwMode="auto">
          <a:xfrm>
            <a:off x="990600" y="2514600"/>
            <a:ext cx="2357438" cy="29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514600"/>
            <a:ext cx="51816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619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6B49AB1-210B-D8F1-B351-EFBA003E0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E01458-B96B-9382-B873-98BEB7CAD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solidFill>
                  <a:srgbClr val="002060"/>
                </a:solidFill>
              </a:rPr>
              <a:t>17</a:t>
            </a:r>
            <a:r>
              <a:rPr lang="en-IN" sz="3200" b="1" baseline="30000" dirty="0">
                <a:solidFill>
                  <a:srgbClr val="002060"/>
                </a:solidFill>
              </a:rPr>
              <a:t>th</a:t>
            </a:r>
            <a:r>
              <a:rPr lang="en-IN" sz="3200" b="1" dirty="0">
                <a:solidFill>
                  <a:srgbClr val="002060"/>
                </a:solidFill>
              </a:rPr>
              <a:t> Graduation Day - 16.08.2025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23D4AA4-FB00-C843-9346-4ED191327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295400"/>
            <a:ext cx="6781800" cy="879475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2300" dirty="0"/>
              <a:t>Hon’ble Sri. Justice Ujjal </a:t>
            </a:r>
            <a:r>
              <a:rPr lang="en-US" sz="2300" dirty="0" err="1"/>
              <a:t>Bhuhan</a:t>
            </a:r>
            <a:r>
              <a:rPr lang="en-US" sz="2300" dirty="0"/>
              <a:t>, Judge, Supreme Court of India,  Hon’ble Smt. Justice  Anu Sivaraman, Judge, High Court of Karnataka, Dr. C. G. </a:t>
            </a:r>
            <a:r>
              <a:rPr lang="en-US" sz="2300" dirty="0" err="1"/>
              <a:t>Betsumath</a:t>
            </a:r>
            <a:r>
              <a:rPr lang="en-US" sz="2300" dirty="0"/>
              <a:t>, Executive Secretary, JSS </a:t>
            </a:r>
            <a:r>
              <a:rPr lang="en-US" sz="2300" dirty="0" err="1"/>
              <a:t>Mahavidyapeetha</a:t>
            </a:r>
            <a:r>
              <a:rPr lang="en-US" sz="2300" dirty="0"/>
              <a:t>, Mysuru 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9EABCAC-0BA0-134D-4641-ED6143658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D22467EF-DF8B-24A0-D64D-F1F19A7E3B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2149974"/>
            <a:ext cx="6362700" cy="4247599"/>
          </a:xfrm>
        </p:spPr>
      </p:pic>
    </p:spTree>
    <p:extLst>
      <p:ext uri="{BB962C8B-B14F-4D97-AF65-F5344CB8AC3E}">
        <p14:creationId xmlns="" xmlns:p14="http://schemas.microsoft.com/office/powerpoint/2010/main" val="325713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CCAE93F-6214-3B82-55B2-94007DDB6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CEE30C-7A9A-AC3F-B2A9-C662E0505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solidFill>
                  <a:srgbClr val="002060"/>
                </a:solidFill>
              </a:rPr>
              <a:t>17</a:t>
            </a:r>
            <a:r>
              <a:rPr lang="en-IN" sz="3200" b="1" baseline="30000" dirty="0">
                <a:solidFill>
                  <a:srgbClr val="002060"/>
                </a:solidFill>
              </a:rPr>
              <a:t>th</a:t>
            </a:r>
            <a:r>
              <a:rPr lang="en-IN" sz="3200" b="1" dirty="0">
                <a:solidFill>
                  <a:srgbClr val="002060"/>
                </a:solidFill>
              </a:rPr>
              <a:t> Graduation Day - 16.08.2025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455041-AEBF-F40E-40BE-9ECCAAE1C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0508" y="1210189"/>
            <a:ext cx="6664377" cy="1143000"/>
          </a:xfrm>
        </p:spPr>
        <p:txBody>
          <a:bodyPr>
            <a:no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Hon’ble Sri. Justice Ujjal </a:t>
            </a:r>
            <a:r>
              <a:rPr lang="en-US" sz="1600" dirty="0" err="1"/>
              <a:t>Bhuhan</a:t>
            </a:r>
            <a:r>
              <a:rPr lang="en-US" sz="1600" dirty="0"/>
              <a:t>, Judge, Supreme Court of India,  Hon’ble Smt. Justice  Anu Sivaraman, Judge, High Court of Karnataka, Dr. C. G. </a:t>
            </a:r>
            <a:r>
              <a:rPr lang="en-US" sz="1600" dirty="0" err="1"/>
              <a:t>Betsumath</a:t>
            </a:r>
            <a:r>
              <a:rPr lang="en-US" sz="1600" dirty="0"/>
              <a:t>, Executive Secretary, JSS </a:t>
            </a:r>
            <a:r>
              <a:rPr lang="en-US" sz="1600" dirty="0" err="1"/>
              <a:t>Mahavidyapeetha</a:t>
            </a:r>
            <a:r>
              <a:rPr lang="en-US" sz="1600" dirty="0"/>
              <a:t>, Mysuru 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FB59764-18EA-4FAC-BC63-649B37DA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C1FDB4E-3497-401E-18E0-8DB8A4016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5" y="2091253"/>
            <a:ext cx="6372069" cy="4253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530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5BBF6DD-B4BB-DF7D-AA08-81853B0F9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8F0ECB-756B-16FB-5237-A9CAF898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solidFill>
                  <a:srgbClr val="002060"/>
                </a:solidFill>
              </a:rPr>
              <a:t>JSSLC Rotaract Installation Ceremony 19.08.2025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F79EA5-DAD5-7047-5DA8-3190AF4F5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rmAutofit/>
          </a:bodyPr>
          <a:lstStyle/>
          <a:p>
            <a:pPr algn="just"/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733DD45-6DC0-8F97-F8E7-59FBE3D7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D4F2973B-F00E-B4AE-D9ED-26B411ADE6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08EC06A-E694-0138-845F-00067176A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412" y="1887379"/>
            <a:ext cx="8054975" cy="4526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7234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5FC0389-AA0B-8C85-65AF-23C485DA2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781482-9D98-1541-E8B6-6E46EC02C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Awareness </a:t>
            </a:r>
            <a:r>
              <a:rPr lang="en-US" sz="3200" b="1" dirty="0" err="1" smtClean="0">
                <a:solidFill>
                  <a:srgbClr val="002060"/>
                </a:solidFill>
              </a:rPr>
              <a:t>Programme</a:t>
            </a:r>
            <a:r>
              <a:rPr lang="en-US" sz="3200" b="1" dirty="0" smtClean="0">
                <a:solidFill>
                  <a:srgbClr val="002060"/>
                </a:solidFill>
              </a:rPr>
              <a:t> – 19.08.2025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058044-8B84-73DE-6CFD-582E47605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Ill-effects of Substance Abuse by Sri. </a:t>
            </a:r>
            <a:r>
              <a:rPr lang="en-US" sz="1600" dirty="0" err="1" smtClean="0"/>
              <a:t>Veeraraje</a:t>
            </a:r>
            <a:r>
              <a:rPr lang="en-US" sz="1600" dirty="0" smtClean="0"/>
              <a:t> </a:t>
            </a:r>
            <a:r>
              <a:rPr lang="en-US" sz="1600" dirty="0" err="1" smtClean="0"/>
              <a:t>Urs</a:t>
            </a:r>
            <a:r>
              <a:rPr lang="en-US" sz="1600" dirty="0" smtClean="0"/>
              <a:t> and team </a:t>
            </a:r>
          </a:p>
          <a:p>
            <a:pPr algn="ctr"/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61332D1-9F5D-C4BF-6E63-49EB771CE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1026" name="Picture 2" descr="WhatsApp Image 2025-08-31 at 6.23.01 PM (1)">
            <a:extLst>
              <a:ext uri="{FF2B5EF4-FFF2-40B4-BE49-F238E27FC236}">
                <a16:creationId xmlns="" xmlns:a16="http://schemas.microsoft.com/office/drawing/2014/main" id="{D412ABF5-EF33-FDE1-7E36-D4957B7DF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5305425" cy="3975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018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7408CAE-2007-0A10-EB31-C7DD8FB67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7F6175-7934-B320-55E6-9C6D22FC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solidFill>
                  <a:srgbClr val="002060"/>
                </a:solidFill>
              </a:rPr>
              <a:t>Orientation Programme for LL.M (2025-27)  22.08.2025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F48F83-4DFE-9E46-628E-B4E79EDC1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IN" sz="1900" dirty="0"/>
              <a:t>Chief Guest:  Dr. S. Ravichandran, Advocate, Chennai</a:t>
            </a:r>
            <a:r>
              <a:rPr lang="en-US" altLang="en-US" sz="1900" dirty="0">
                <a:cs typeface="Times New Roman" panose="02020603050405020304" charset="0"/>
              </a:rPr>
              <a:t> </a:t>
            </a:r>
            <a:endParaRPr lang="en-US" sz="1900" dirty="0"/>
          </a:p>
          <a:p>
            <a:pPr algn="just"/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A192FF-C3A7-6B56-25D8-434A4C65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3F4050F-0D55-445F-5979-3266D08FBB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09800" y="2174875"/>
            <a:ext cx="4876800" cy="36589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21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4CFA843-2705-4AA5-ED11-3FF88080B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345806-9067-DCD9-EDBF-AC135537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Moot Court Induction Ceremony 2025-26  22.08.2025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E8E961F-1724-4EB4-F32C-BD9397BD6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US" sz="1600" dirty="0"/>
              <a:t>Chief Guest – Dr. S. Ravichandran, Advocate &amp; Academician, Chennai</a:t>
            </a:r>
          </a:p>
          <a:p>
            <a:pPr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4B9C057-DBFE-C822-43FB-7B532784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D15286D2-DFC6-DC41-E662-0FE46531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2" y="2156137"/>
            <a:ext cx="3876675" cy="4026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718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B0B499E-67DA-E6AF-1A54-6AE422901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A36087-18F9-A27A-0E2A-AD66E3CC7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Internship at NLSIU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BD2C4C-9D78-8BE9-646B-75E4D7C00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Autofit/>
          </a:bodyPr>
          <a:lstStyle/>
          <a:p>
            <a:pPr algn="ctr"/>
            <a:r>
              <a:rPr lang="en-IN" sz="1400" dirty="0"/>
              <a:t>Batch of 8 students from the PG Department of Studies in Law completed their internship from 28.08.2025 to 31.08.2025 on Research Methodology at National Law School of India University, Bengaluru.</a:t>
            </a: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C355E7A-2C00-5CFE-AB55-1B52EED47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3" name="Content Placeholder 4" descr="IMG-20250902-WA0028">
            <a:extLst>
              <a:ext uri="{FF2B5EF4-FFF2-40B4-BE49-F238E27FC236}">
                <a16:creationId xmlns="" xmlns:a16="http://schemas.microsoft.com/office/drawing/2014/main" id="{710609CB-1EB4-D105-D2EC-48003CA37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71750" y="1020127"/>
            <a:ext cx="4000500" cy="64909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91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E372A3-E028-6DAB-B755-D49BF8BD0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85C1C-0575-170A-BDD7-91562132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25 Orientation Programme for Freshers’ – 02.08.2025 to 14.08.2025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37984E-F927-3279-846E-E9B10C5D7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IN" sz="1800" dirty="0" smtClean="0"/>
              <a:t>Orientation Programme for </a:t>
            </a:r>
            <a:r>
              <a:rPr lang="en-IN" sz="1800" dirty="0" err="1" smtClean="0"/>
              <a:t>Freshers’</a:t>
            </a:r>
            <a:r>
              <a:rPr lang="en-IN" sz="1800" dirty="0" smtClean="0"/>
              <a:t> from 02.08.2025 to 14.08.2025 - Inauguration of Deeksharambh-25 by Honourable </a:t>
            </a:r>
            <a:r>
              <a:rPr lang="en-IN" sz="1800" dirty="0"/>
              <a:t>Justice Sri </a:t>
            </a:r>
            <a:r>
              <a:rPr lang="en-IN" sz="1800" dirty="0" err="1"/>
              <a:t>Srishananda</a:t>
            </a:r>
            <a:r>
              <a:rPr lang="en-IN" sz="1800" dirty="0"/>
              <a:t>, Judge, High Court of Karnataka and Sri. </a:t>
            </a:r>
            <a:r>
              <a:rPr lang="en-IN" sz="1800" dirty="0" err="1"/>
              <a:t>Mittalakod</a:t>
            </a:r>
            <a:r>
              <a:rPr lang="en-IN" sz="1800" dirty="0"/>
              <a:t> SS, Chairman, Karnataka State Bar Council on 02.08.2025</a:t>
            </a: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4D7B700-6DBC-8C41-26B8-D1BB18CB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41F902-5199-BBCF-332E-1734FDD4F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702" y="2405062"/>
            <a:ext cx="5398596" cy="33067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02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586C4DA-7E31-C09E-8D17-91DFCB208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B97C84-D33C-7385-955A-0B9EB254E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smtClean="0">
                <a:solidFill>
                  <a:srgbClr val="002060"/>
                </a:solidFill>
              </a:rPr>
              <a:t>Moot Court Competition on Consumer Law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E1B93C-0397-6A68-08C2-ADBAE458A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295400"/>
            <a:ext cx="7010400" cy="1143000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Participated by Ms. </a:t>
            </a:r>
            <a:r>
              <a:rPr lang="en-US" sz="1600" dirty="0" err="1" smtClean="0"/>
              <a:t>Afreen</a:t>
            </a:r>
            <a:r>
              <a:rPr lang="en-US" sz="1600" dirty="0" smtClean="0"/>
              <a:t> </a:t>
            </a:r>
            <a:r>
              <a:rPr lang="en-US" sz="1600" dirty="0" err="1" smtClean="0"/>
              <a:t>Taj</a:t>
            </a:r>
            <a:r>
              <a:rPr lang="en-US" sz="1600" dirty="0" smtClean="0"/>
              <a:t> N, Ms. </a:t>
            </a:r>
            <a:r>
              <a:rPr lang="en-US" sz="1600" dirty="0" err="1" smtClean="0"/>
              <a:t>Prarthana</a:t>
            </a:r>
            <a:r>
              <a:rPr lang="en-US" sz="1600" dirty="0" smtClean="0"/>
              <a:t> A. R,  Ms. Vindhya P </a:t>
            </a:r>
            <a:r>
              <a:rPr lang="en-US" sz="1600" dirty="0" err="1" smtClean="0"/>
              <a:t>Hegde</a:t>
            </a:r>
            <a:r>
              <a:rPr lang="en-US" sz="1600" dirty="0" smtClean="0"/>
              <a:t> at the Dr. </a:t>
            </a:r>
            <a:r>
              <a:rPr lang="en-US" sz="1600" dirty="0" err="1" smtClean="0"/>
              <a:t>Ambedkar</a:t>
            </a:r>
            <a:r>
              <a:rPr lang="en-US" sz="1600" dirty="0" smtClean="0"/>
              <a:t> Government Law College, </a:t>
            </a:r>
            <a:r>
              <a:rPr lang="en-US" sz="1600" dirty="0" err="1" smtClean="0"/>
              <a:t>Puducherry</a:t>
            </a:r>
            <a:r>
              <a:rPr lang="en-US" sz="1600" dirty="0" smtClean="0"/>
              <a:t> held from 08.08.2025 to 10.08.2025  &amp; won II Runners-up title</a:t>
            </a:r>
          </a:p>
          <a:p>
            <a:pPr algn="ctr"/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8965F0D-97D0-CA9B-B6CC-FB3523AEA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2860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359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52F1A1F-8CA1-720E-AB8D-777EE88BB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69E115-35BD-3B4C-1CDD-3F52DB55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MUN Conference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BE8F905-417E-CD1E-ABA9-CFAAEA2F8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2"/>
            <a:ext cx="7086600" cy="750887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Mr. Mohammad </a:t>
            </a:r>
            <a:r>
              <a:rPr lang="en-US" sz="1600" dirty="0" err="1" smtClean="0"/>
              <a:t>Subhan</a:t>
            </a:r>
            <a:r>
              <a:rPr lang="en-US" sz="1600" dirty="0" smtClean="0"/>
              <a:t> invited to Chair the UNHRC Committee, DPS </a:t>
            </a:r>
            <a:r>
              <a:rPr lang="en-US" sz="1600" dirty="0" err="1" smtClean="0"/>
              <a:t>Amaravathi</a:t>
            </a:r>
            <a:r>
              <a:rPr lang="en-US" sz="1600" dirty="0" smtClean="0"/>
              <a:t> 2025 Model United Nations Conference </a:t>
            </a:r>
            <a:r>
              <a:rPr lang="en-US" sz="1600" dirty="0" err="1" smtClean="0"/>
              <a:t>organised</a:t>
            </a:r>
            <a:r>
              <a:rPr lang="en-US" sz="1600" dirty="0" smtClean="0"/>
              <a:t> by Lam, </a:t>
            </a:r>
            <a:r>
              <a:rPr lang="en-US" sz="1600" dirty="0" err="1" smtClean="0"/>
              <a:t>Amaravati</a:t>
            </a:r>
            <a:r>
              <a:rPr lang="en-US" sz="1600" dirty="0" smtClean="0"/>
              <a:t>, Andhra Pradesh from 16.08.2025 to 18.08.2025.</a:t>
            </a:r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DFB5BDC-79A9-8D2D-786D-6F95C54D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C78005A-D884-D716-B90A-97AC521DA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14600"/>
            <a:ext cx="6216014" cy="297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92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52F1A1F-8CA1-720E-AB8D-777EE88BB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69E115-35BD-3B4C-1CDD-3F52DB55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MUN Society – 22.08.2025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BE8F905-417E-CD1E-ABA9-CFAAEA2F8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2"/>
            <a:ext cx="7086600" cy="750887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MUN Society meeting held on 22.08.2025</a:t>
            </a:r>
          </a:p>
          <a:p>
            <a:pPr algn="ctr"/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DFB5BDC-79A9-8D2D-786D-6F95C54D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E8D86A59-3A4C-E943-51F4-79EACB59FB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09800"/>
            <a:ext cx="5554135" cy="3124200"/>
          </a:xfrm>
        </p:spPr>
      </p:pic>
    </p:spTree>
    <p:extLst>
      <p:ext uri="{BB962C8B-B14F-4D97-AF65-F5344CB8AC3E}">
        <p14:creationId xmlns="" xmlns:p14="http://schemas.microsoft.com/office/powerpoint/2010/main" val="21292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C40A76-DBCD-AB5E-5780-313746129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2F6B3B-91CE-FD22-7FB2-4BFD4ED6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79</a:t>
            </a:r>
            <a:r>
              <a:rPr lang="en-US" sz="3200" b="1" baseline="30000" dirty="0" smtClean="0">
                <a:solidFill>
                  <a:srgbClr val="002060"/>
                </a:solidFill>
              </a:rPr>
              <a:t>th</a:t>
            </a:r>
            <a:r>
              <a:rPr lang="en-US" sz="3200" b="1" dirty="0" smtClean="0">
                <a:solidFill>
                  <a:srgbClr val="002060"/>
                </a:solidFill>
              </a:rPr>
              <a:t> Independence Day – 15.08.2025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7B1446-D965-ED14-307A-34D6B44E1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2"/>
            <a:ext cx="7086600" cy="750887"/>
          </a:xfrm>
        </p:spPr>
        <p:txBody>
          <a:bodyPr>
            <a:noAutofit/>
          </a:bodyPr>
          <a:lstStyle/>
          <a:p>
            <a:pPr algn="ctr"/>
            <a:r>
              <a:rPr lang="en-US" sz="1600" dirty="0" err="1" smtClean="0"/>
              <a:t>Cdt</a:t>
            </a:r>
            <a:r>
              <a:rPr lang="en-US" sz="1600" dirty="0" smtClean="0"/>
              <a:t> Cpl S </a:t>
            </a:r>
            <a:r>
              <a:rPr lang="en-US" sz="1600" dirty="0" err="1" smtClean="0"/>
              <a:t>Avik</a:t>
            </a:r>
            <a:r>
              <a:rPr lang="en-US" sz="1600" dirty="0" smtClean="0"/>
              <a:t> and </a:t>
            </a:r>
            <a:r>
              <a:rPr lang="en-US" sz="1600" dirty="0" err="1" smtClean="0"/>
              <a:t>Cdt</a:t>
            </a:r>
            <a:r>
              <a:rPr lang="en-US" sz="1600" dirty="0" smtClean="0"/>
              <a:t> Cpl </a:t>
            </a:r>
            <a:r>
              <a:rPr lang="en-US" sz="1600" dirty="0" err="1" smtClean="0"/>
              <a:t>Prajwal</a:t>
            </a:r>
            <a:r>
              <a:rPr lang="en-US" sz="1600" dirty="0" smtClean="0"/>
              <a:t> </a:t>
            </a:r>
            <a:r>
              <a:rPr lang="en-US" sz="1600" dirty="0" err="1" smtClean="0"/>
              <a:t>Gowda</a:t>
            </a:r>
            <a:r>
              <a:rPr lang="en-US" sz="1600" dirty="0" smtClean="0"/>
              <a:t> at University of Mysore, Crawford Hall Premises </a:t>
            </a:r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9C299FD-4BEC-79FF-4536-2B43AFDA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CBC8F93D-A3CE-7039-2AE1-2996492F14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5972" y="1130229"/>
            <a:ext cx="3555857" cy="6324600"/>
          </a:xfrm>
        </p:spPr>
      </p:pic>
    </p:spTree>
    <p:extLst>
      <p:ext uri="{BB962C8B-B14F-4D97-AF65-F5344CB8AC3E}">
        <p14:creationId xmlns="" xmlns:p14="http://schemas.microsoft.com/office/powerpoint/2010/main" val="28012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BE1030F-515C-45A8-6E16-58D665357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FE4ED1-2A7C-C17E-C7E4-E45163B34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smtClean="0">
                <a:solidFill>
                  <a:srgbClr val="002060"/>
                </a:solidFill>
              </a:rPr>
              <a:t>Independence Day Parade - 15.08.2025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EED7DA3-5A32-AB4B-4064-11B107071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2"/>
            <a:ext cx="7086600" cy="750887"/>
          </a:xfrm>
        </p:spPr>
        <p:txBody>
          <a:bodyPr>
            <a:noAutofit/>
          </a:bodyPr>
          <a:lstStyle/>
          <a:p>
            <a:pPr algn="ctr"/>
            <a:r>
              <a:rPr lang="en-US" sz="1600" dirty="0" err="1" smtClean="0"/>
              <a:t>Cdt</a:t>
            </a:r>
            <a:r>
              <a:rPr lang="en-US" sz="1600" dirty="0" smtClean="0"/>
              <a:t> Sgt </a:t>
            </a:r>
            <a:r>
              <a:rPr lang="en-US" sz="1600" dirty="0" err="1" smtClean="0"/>
              <a:t>Smriti</a:t>
            </a:r>
            <a:r>
              <a:rPr lang="en-US" sz="1600" dirty="0" smtClean="0"/>
              <a:t> </a:t>
            </a:r>
            <a:r>
              <a:rPr lang="en-US" sz="1600" dirty="0" err="1" smtClean="0"/>
              <a:t>Srikanth</a:t>
            </a:r>
            <a:r>
              <a:rPr lang="en-US" sz="1600" dirty="0" smtClean="0"/>
              <a:t>, </a:t>
            </a:r>
            <a:r>
              <a:rPr lang="en-US" sz="1600" dirty="0" err="1" smtClean="0"/>
              <a:t>Cdt</a:t>
            </a:r>
            <a:r>
              <a:rPr lang="en-US" sz="1600" dirty="0" smtClean="0"/>
              <a:t> </a:t>
            </a:r>
            <a:r>
              <a:rPr lang="en-US" sz="1600" dirty="0" err="1" smtClean="0"/>
              <a:t>Diya</a:t>
            </a:r>
            <a:r>
              <a:rPr lang="en-US" sz="1600" dirty="0" smtClean="0"/>
              <a:t> </a:t>
            </a:r>
            <a:r>
              <a:rPr lang="en-US" sz="1600" dirty="0" err="1" smtClean="0"/>
              <a:t>Mundasad</a:t>
            </a:r>
            <a:r>
              <a:rPr lang="en-US" sz="1600" dirty="0" smtClean="0"/>
              <a:t>,  </a:t>
            </a:r>
            <a:r>
              <a:rPr lang="en-US" sz="1600" dirty="0" err="1" smtClean="0"/>
              <a:t>Cdt</a:t>
            </a:r>
            <a:r>
              <a:rPr lang="en-US" sz="1600" dirty="0" smtClean="0"/>
              <a:t> Cpl </a:t>
            </a:r>
            <a:r>
              <a:rPr lang="en-US" sz="1600" dirty="0" err="1" smtClean="0"/>
              <a:t>Fariya</a:t>
            </a:r>
            <a:r>
              <a:rPr lang="en-US" sz="1600" dirty="0" smtClean="0"/>
              <a:t>, </a:t>
            </a:r>
            <a:r>
              <a:rPr lang="en-US" sz="1600" dirty="0" err="1" smtClean="0"/>
              <a:t>Cdt</a:t>
            </a:r>
            <a:r>
              <a:rPr lang="en-US" sz="1600" dirty="0" smtClean="0"/>
              <a:t> Nikita, </a:t>
            </a:r>
            <a:r>
              <a:rPr lang="en-US" sz="1600" dirty="0" err="1" smtClean="0"/>
              <a:t>Cdt</a:t>
            </a:r>
            <a:r>
              <a:rPr lang="en-US" sz="1600" dirty="0" smtClean="0"/>
              <a:t> Johanna, </a:t>
            </a:r>
            <a:r>
              <a:rPr lang="en-US" sz="1600" dirty="0" err="1" smtClean="0"/>
              <a:t>Cdt</a:t>
            </a:r>
            <a:r>
              <a:rPr lang="en-US" sz="1600" dirty="0" smtClean="0"/>
              <a:t> </a:t>
            </a:r>
            <a:r>
              <a:rPr lang="en-US" sz="1600" dirty="0" err="1" smtClean="0"/>
              <a:t>Kritika</a:t>
            </a:r>
            <a:r>
              <a:rPr lang="en-US" sz="1600" dirty="0" smtClean="0"/>
              <a:t> and </a:t>
            </a:r>
            <a:r>
              <a:rPr lang="en-US" sz="1600" dirty="0" err="1" smtClean="0"/>
              <a:t>Cdt</a:t>
            </a:r>
            <a:r>
              <a:rPr lang="en-US" sz="1600" dirty="0" smtClean="0"/>
              <a:t> </a:t>
            </a:r>
            <a:r>
              <a:rPr lang="en-US" sz="1600" dirty="0" err="1" smtClean="0"/>
              <a:t>Gowri</a:t>
            </a:r>
            <a:r>
              <a:rPr lang="en-US" sz="1600" dirty="0" smtClean="0"/>
              <a:t> at </a:t>
            </a:r>
            <a:r>
              <a:rPr lang="en-US" sz="1600" dirty="0" err="1" smtClean="0"/>
              <a:t>Bannimantap</a:t>
            </a:r>
            <a:r>
              <a:rPr lang="en-US" sz="1600" dirty="0" smtClean="0"/>
              <a:t> Grounds, </a:t>
            </a:r>
            <a:r>
              <a:rPr lang="en-US" sz="1600" dirty="0" err="1" smtClean="0"/>
              <a:t>Mysuru</a:t>
            </a:r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BFF2364-C22A-5078-8C84-002A213C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D8DAF81C-587E-BC1D-1CE1-AB7A84A9C9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65190"/>
            <a:ext cx="3657600" cy="2743200"/>
          </a:xfr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E8BE01E-8E1D-4089-6521-BD5645EB42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14600"/>
            <a:ext cx="4741332" cy="2667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0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63943F-C85F-339B-19D9-35BFE63D1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156189-60B2-E350-D7E8-3D80BF91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6777D89-A220-8C44-45DE-7CE0040DC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Day 2: Ice </a:t>
            </a:r>
            <a:r>
              <a:rPr lang="en-US" sz="1400" dirty="0"/>
              <a:t>Breaking Session on 04.08.2025</a:t>
            </a:r>
          </a:p>
          <a:p>
            <a:pPr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8D5BF86-42CA-654F-CD94-00964150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9" name="Picture 8" descr="C:\Users\User\Downloads\20250804_100012AMByGPSMapCamera.jpg">
            <a:extLst>
              <a:ext uri="{FF2B5EF4-FFF2-40B4-BE49-F238E27FC236}">
                <a16:creationId xmlns="" xmlns:a16="http://schemas.microsoft.com/office/drawing/2014/main" id="{F74ED7E7-9474-FB54-86D1-17BD00B7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91716"/>
            <a:ext cx="2779454" cy="2049144"/>
          </a:xfrm>
          <a:prstGeom prst="rect">
            <a:avLst/>
          </a:prstGeom>
          <a:noFill/>
        </p:spPr>
      </p:pic>
      <p:pic>
        <p:nvPicPr>
          <p:cNvPr id="10" name="Picture 2" descr="C:\Users\User\Downloads\20250804_100450AMByGPSMapCamera.jpg">
            <a:extLst>
              <a:ext uri="{FF2B5EF4-FFF2-40B4-BE49-F238E27FC236}">
                <a16:creationId xmlns="" xmlns:a16="http://schemas.microsoft.com/office/drawing/2014/main" id="{27F63FE3-FF3B-C01D-F112-0D448DAE9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5979" y="2027419"/>
            <a:ext cx="3049221" cy="2016772"/>
          </a:xfrm>
          <a:prstGeom prst="rect">
            <a:avLst/>
          </a:prstGeom>
          <a:noFill/>
        </p:spPr>
      </p:pic>
      <p:pic>
        <p:nvPicPr>
          <p:cNvPr id="11" name="Picture 2" descr="C:\Users\User\Downloads\20250804_105759amByGPSMapCamera.jpg">
            <a:extLst>
              <a:ext uri="{FF2B5EF4-FFF2-40B4-BE49-F238E27FC236}">
                <a16:creationId xmlns="" xmlns:a16="http://schemas.microsoft.com/office/drawing/2014/main" id="{99FD41EC-8A7A-25EE-BA7A-95324227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109820"/>
            <a:ext cx="4376758" cy="2108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6090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BD1702D-799D-4413-1B49-C774C99F9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CA3969-0A36-5E49-1E2E-565F2AE17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C70631-9399-24E4-B9E4-5BD02140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Day 3: Motivational </a:t>
            </a:r>
            <a:r>
              <a:rPr lang="en-US" sz="1400" dirty="0"/>
              <a:t>Speech by Dr. Prof. Sayeed Akeel Ahmed on 05.08.2025</a:t>
            </a:r>
          </a:p>
          <a:p>
            <a:pPr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D8A40F3-BA81-8007-5376-8A74209B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3" name="Picture 2" descr="C:\Users\User\Downloads\IMG-20250805-WA0001.jpg">
            <a:extLst>
              <a:ext uri="{FF2B5EF4-FFF2-40B4-BE49-F238E27FC236}">
                <a16:creationId xmlns="" xmlns:a16="http://schemas.microsoft.com/office/drawing/2014/main" id="{5BCAE165-28AD-AEB1-EF0C-69275DAAF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4026" y="2173626"/>
            <a:ext cx="5495948" cy="3984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60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Day 3: Alumni </a:t>
            </a:r>
            <a:r>
              <a:rPr lang="en-US" sz="1400" dirty="0"/>
              <a:t>Interaction on 05.08.2025</a:t>
            </a:r>
          </a:p>
          <a:p>
            <a:pPr algn="ctr"/>
            <a:r>
              <a:rPr lang="en-US" sz="1400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93AA7B5-4B78-2AA0-9608-E4EC70ACC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981200"/>
            <a:ext cx="6553200" cy="40458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Day 4: </a:t>
            </a:r>
            <a:r>
              <a:rPr lang="en-IN" sz="1400" dirty="0" smtClean="0"/>
              <a:t>Talk on JAG and Opportunities in Defence by Group Captain </a:t>
            </a:r>
            <a:r>
              <a:rPr lang="en-IN" sz="1400" dirty="0" err="1" smtClean="0"/>
              <a:t>Retd</a:t>
            </a:r>
            <a:r>
              <a:rPr lang="en-IN" sz="1400" dirty="0" smtClean="0"/>
              <a:t>. </a:t>
            </a:r>
            <a:r>
              <a:rPr lang="en-IN" sz="1400" dirty="0" err="1" smtClean="0"/>
              <a:t>Abhinav</a:t>
            </a:r>
            <a:r>
              <a:rPr lang="en-IN" sz="1400" dirty="0" smtClean="0"/>
              <a:t> </a:t>
            </a:r>
            <a:r>
              <a:rPr lang="en-IN" sz="1400" dirty="0" err="1" smtClean="0"/>
              <a:t>Chaturvedi</a:t>
            </a:r>
            <a:r>
              <a:rPr lang="en-IN" sz="1400" dirty="0" smtClean="0"/>
              <a:t>, Founder Alpha Lead, </a:t>
            </a:r>
            <a:r>
              <a:rPr lang="en-IN" sz="1400" dirty="0" err="1" smtClean="0"/>
              <a:t>Mysuru</a:t>
            </a:r>
            <a:r>
              <a:rPr lang="en-IN" sz="1400" dirty="0" smtClean="0"/>
              <a:t> on 06.08.2025</a:t>
            </a:r>
          </a:p>
          <a:p>
            <a:pPr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6" name="Picture 2" descr="C:\Users\User\Downloads\IMG-20250807-WA0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133600"/>
            <a:ext cx="6357982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Day 5: </a:t>
            </a:r>
            <a:r>
              <a:rPr lang="en-IN" sz="1400" dirty="0" smtClean="0"/>
              <a:t>Talk on A I and Law by Sri </a:t>
            </a:r>
            <a:r>
              <a:rPr lang="en-IN" sz="1400" dirty="0" err="1" smtClean="0"/>
              <a:t>Vijayanand</a:t>
            </a:r>
            <a:r>
              <a:rPr lang="en-IN" sz="1400" dirty="0" smtClean="0"/>
              <a:t> </a:t>
            </a:r>
            <a:r>
              <a:rPr lang="en-IN" sz="1400" dirty="0" err="1" smtClean="0"/>
              <a:t>Gurudev</a:t>
            </a:r>
            <a:r>
              <a:rPr lang="en-IN" sz="1400" dirty="0" smtClean="0"/>
              <a:t> and Sri </a:t>
            </a:r>
            <a:r>
              <a:rPr lang="en-IN" sz="1400" dirty="0" err="1" smtClean="0"/>
              <a:t>Sathish</a:t>
            </a:r>
            <a:r>
              <a:rPr lang="en-IN" sz="1400" dirty="0" smtClean="0"/>
              <a:t> </a:t>
            </a:r>
            <a:r>
              <a:rPr lang="en-IN" sz="1400" dirty="0" err="1" smtClean="0"/>
              <a:t>Venkatasubbu</a:t>
            </a:r>
            <a:r>
              <a:rPr lang="en-IN" sz="1400" dirty="0" smtClean="0"/>
              <a:t>, </a:t>
            </a:r>
            <a:r>
              <a:rPr lang="en-IN" sz="1400" dirty="0" err="1" smtClean="0"/>
              <a:t>Vigyanlabs</a:t>
            </a:r>
            <a:r>
              <a:rPr lang="en-IN" sz="1400" dirty="0" smtClean="0"/>
              <a:t>,  </a:t>
            </a:r>
            <a:r>
              <a:rPr lang="en-IN" sz="1400" dirty="0" err="1" smtClean="0"/>
              <a:t>Mysuru</a:t>
            </a:r>
            <a:r>
              <a:rPr lang="en-IN" sz="1400" dirty="0" smtClean="0"/>
              <a:t> on 07.08.2025</a:t>
            </a:r>
          </a:p>
          <a:p>
            <a:pPr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9" name="Picture 5" descr="C:\Users\User\Downloads\Screenshot_2025-08-07-12-42-32-37_92460851df6f172a4592fca41cc2d2e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3125" b="33125"/>
          <a:stretch>
            <a:fillRect/>
          </a:stretch>
        </p:blipFill>
        <p:spPr bwMode="auto">
          <a:xfrm>
            <a:off x="4724400" y="1981200"/>
            <a:ext cx="4143404" cy="4071966"/>
          </a:xfrm>
          <a:prstGeom prst="rect">
            <a:avLst/>
          </a:prstGeom>
          <a:noFill/>
        </p:spPr>
      </p:pic>
      <p:pic>
        <p:nvPicPr>
          <p:cNvPr id="11" name="Picture 2" descr="C:\Users\User\Downloads\IMG_20250807_095137669_HDR.jpg"/>
          <p:cNvPicPr>
            <a:picLocks noChangeAspect="1" noChangeArrowheads="1"/>
          </p:cNvPicPr>
          <p:nvPr/>
        </p:nvPicPr>
        <p:blipFill>
          <a:blip r:embed="rId3" cstate="print"/>
          <a:srcRect l="20020" r="20020"/>
          <a:stretch>
            <a:fillRect/>
          </a:stretch>
        </p:blipFill>
        <p:spPr bwMode="auto">
          <a:xfrm>
            <a:off x="381000" y="1981200"/>
            <a:ext cx="4286280" cy="4071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37BD8A-3055-5BCD-C7D5-9ADAE69E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D2B552-1C59-467B-841F-F1F44279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 err="1">
                <a:solidFill>
                  <a:srgbClr val="002060"/>
                </a:solidFill>
              </a:rPr>
              <a:t>Deeksharambh</a:t>
            </a:r>
            <a:r>
              <a:rPr lang="en-IN" sz="3200" b="1" dirty="0">
                <a:solidFill>
                  <a:srgbClr val="002060"/>
                </a:solidFill>
              </a:rPr>
              <a:t> – </a:t>
            </a:r>
            <a:r>
              <a:rPr lang="en-IN" sz="3200" b="1" dirty="0" smtClean="0">
                <a:solidFill>
                  <a:srgbClr val="002060"/>
                </a:solidFill>
              </a:rPr>
              <a:t>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AB01B9-FCBB-3D98-7A4C-44FC26A4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535113"/>
            <a:ext cx="6781800" cy="639762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Day 5: </a:t>
            </a:r>
            <a:r>
              <a:rPr lang="en-IN" sz="1400" dirty="0" smtClean="0"/>
              <a:t>Awareness  on Traffic Rules and Public Conduct by Sri. M L </a:t>
            </a:r>
            <a:r>
              <a:rPr lang="en-IN" sz="1400" dirty="0" err="1" smtClean="0"/>
              <a:t>Siddesh</a:t>
            </a:r>
            <a:r>
              <a:rPr lang="en-IN" sz="1400" dirty="0" smtClean="0"/>
              <a:t>, Sub- Inspector, N R Traffic Police Station, </a:t>
            </a:r>
            <a:r>
              <a:rPr lang="en-IN" sz="1400" dirty="0" err="1" smtClean="0"/>
              <a:t>Mysuru</a:t>
            </a:r>
            <a:r>
              <a:rPr lang="en-IN" sz="1400" dirty="0" smtClean="0"/>
              <a:t> on 07.08.2025</a:t>
            </a:r>
          </a:p>
          <a:p>
            <a:pPr algn="ctr"/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A40E6D-D1BB-3FFF-B451-68E3AEF6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JSSLC</a:t>
            </a:r>
          </a:p>
        </p:txBody>
      </p:sp>
      <p:pic>
        <p:nvPicPr>
          <p:cNvPr id="10" name="Picture 9" descr="C:\Users\User\Downloads\IMG-20250807-WA0012.jpg"/>
          <p:cNvPicPr>
            <a:picLocks noChangeAspect="1" noChangeArrowheads="1"/>
          </p:cNvPicPr>
          <p:nvPr/>
        </p:nvPicPr>
        <p:blipFill>
          <a:blip r:embed="rId2" cstate="print"/>
          <a:srcRect t="21875" b="21875"/>
          <a:stretch>
            <a:fillRect/>
          </a:stretch>
        </p:blipFill>
        <p:spPr bwMode="auto">
          <a:xfrm>
            <a:off x="1143000" y="1981200"/>
            <a:ext cx="6905652" cy="4195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165</TotalTime>
  <Words>896</Words>
  <Application>Microsoft Office PowerPoint</Application>
  <PresentationFormat>On-screen Show (4:3)</PresentationFormat>
  <Paragraphs>106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Deeksharambh – 25 Orientation Programme for Freshers’ – 02.08.2025 to 14.08.2025</vt:lpstr>
      <vt:lpstr>Deeksharambh – 25 Orientation Programme for Freshers’ – 02.08.2025 to 14.08.2025</vt:lpstr>
      <vt:lpstr>Deeksharambh – 25</vt:lpstr>
      <vt:lpstr>Deeksharambh – 25</vt:lpstr>
      <vt:lpstr>Deeksharambh – 25</vt:lpstr>
      <vt:lpstr>Deeksharambh – 25</vt:lpstr>
      <vt:lpstr>Deeksharambh – 25</vt:lpstr>
      <vt:lpstr>Deeksharambh – 25</vt:lpstr>
      <vt:lpstr>Deeksharambh – 25</vt:lpstr>
      <vt:lpstr>Deeksharambh – 25</vt:lpstr>
      <vt:lpstr>Deeksharambh – 25</vt:lpstr>
      <vt:lpstr>Deeksharambh – 25</vt:lpstr>
      <vt:lpstr>Deeksharambh – 25</vt:lpstr>
      <vt:lpstr>Deeksharambh – 25</vt:lpstr>
      <vt:lpstr>Deeksharambh – 25</vt:lpstr>
      <vt:lpstr>Deeksharambh – 25</vt:lpstr>
      <vt:lpstr>Deeksharambh – 25</vt:lpstr>
      <vt:lpstr>AICON25 - 09.08.2025</vt:lpstr>
      <vt:lpstr>NAAC National Consultative Workshop for Principals (Binary Accreditation Framework (BAF) and Maturity Based Graded Levels (MBGL) – 11th &amp; 12th August 2025</vt:lpstr>
      <vt:lpstr>Orientation Programme for Senior Students 13.08.2025</vt:lpstr>
      <vt:lpstr>79th Independence Day – 15.08.2025</vt:lpstr>
      <vt:lpstr>17th Graduation Day - 16.08.2025</vt:lpstr>
      <vt:lpstr>17th Graduation Day - 16.08.2025</vt:lpstr>
      <vt:lpstr>JSSLC Rotaract Installation Ceremony 19.08.2025</vt:lpstr>
      <vt:lpstr>Awareness Programme – 19.08.2025</vt:lpstr>
      <vt:lpstr>Orientation Programme for LL.M (2025-27)  22.08.2025</vt:lpstr>
      <vt:lpstr>Moot Court Induction Ceremony 2025-26  22.08.2025</vt:lpstr>
      <vt:lpstr>Internship at NLSIU</vt:lpstr>
      <vt:lpstr>Moot Court Competition on Consumer Law </vt:lpstr>
      <vt:lpstr>MUN Conference</vt:lpstr>
      <vt:lpstr>MUN Society – 22.08.2025</vt:lpstr>
      <vt:lpstr>79th Independence Day – 15.08.2025</vt:lpstr>
      <vt:lpstr>Independence Day Parade - 15.08.2025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37</cp:revision>
  <dcterms:created xsi:type="dcterms:W3CDTF">2025-08-08T09:45:00Z</dcterms:created>
  <dcterms:modified xsi:type="dcterms:W3CDTF">2025-09-09T22:57:01Z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7427666C8719474C8B00BC5FED01EE5D_12</vt:lpwstr>
  </property>
  <property fmtid="{D5CDD505-2E9C-101B-9397-08002B2CF9AE}" pid="3" name="KSOProductBuildVer">
    <vt:lpwstr>1033-12.2.0.22549</vt:lpwstr>
  </property>
</Properties>
</file>